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4" r:id="rId6"/>
    <p:sldId id="261" r:id="rId7"/>
    <p:sldId id="263" r:id="rId8"/>
    <p:sldId id="273" r:id="rId9"/>
    <p:sldId id="265" r:id="rId10"/>
    <p:sldId id="269" r:id="rId11"/>
    <p:sldId id="270" r:id="rId12"/>
    <p:sldId id="262" r:id="rId13"/>
    <p:sldId id="260" r:id="rId14"/>
    <p:sldId id="272" r:id="rId15"/>
    <p:sldId id="267" r:id="rId16"/>
  </p:sldIdLst>
  <p:sldSz cx="9144000" cy="5143500" type="screen16x9"/>
  <p:notesSz cx="6858000" cy="9144000"/>
  <p:embeddedFontLst>
    <p:embeddedFont>
      <p:font typeface="Lato Light" panose="020B0604020202020204" charset="0"/>
      <p:regular r:id="rId18"/>
      <p:bold r:id="rId19"/>
      <p:italic r:id="rId20"/>
      <p:boldItalic r:id="rId21"/>
    </p:embeddedFont>
    <p:embeddedFont>
      <p:font typeface="Nunito" panose="020B0604020202020204" charset="0"/>
      <p:regular r:id="rId22"/>
      <p:bold r:id="rId23"/>
      <p:italic r:id="rId24"/>
      <p:boldItalic r:id="rId25"/>
    </p:embeddedFont>
    <p:embeddedFont>
      <p:font typeface="Lato" panose="020B0604020202020204" charset="0"/>
      <p:regular r:id="rId26"/>
      <p:bold r:id="rId27"/>
    </p:embeddedFont>
    <p:embeddedFont>
      <p:font typeface="Lato Hairline" panose="020B0604020202020204" charset="0"/>
      <p:regular r:id="rId28"/>
      <p:bold r:id="rId29"/>
      <p:italic r:id="rId30"/>
      <p:boldItalic r:id="rId31"/>
    </p:embeddedFont>
    <p:embeddedFont>
      <p:font typeface="Quicksand" panose="020B0604020202020204" charset="0"/>
      <p:regular r:id="rId32"/>
    </p:embeddedFont>
    <p:embeddedFont>
      <p:font typeface="Raleway" panose="020B0003030101060003" pitchFamily="34" charset="0"/>
      <p:regular r:id="rId33"/>
    </p:embeddedFont>
    <p:embeddedFont>
      <p:font typeface="Nunito Light" panose="020B0604020202020204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E4F1839-1BB7-4B3E-B8BA-8305FEF71ADB}">
  <a:tblStyle styleId="{DE4F1839-1BB7-4B3E-B8BA-8305FEF71A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56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39000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2b8ece8b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2b8ece8b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paint_transparent1.png"/>
          <p:cNvPicPr preferRelativeResize="0"/>
          <p:nvPr/>
        </p:nvPicPr>
        <p:blipFill rotWithShape="1">
          <a:blip r:embed="rId3">
            <a:alphaModFix/>
          </a:blip>
          <a:srcRect l="55211"/>
          <a:stretch/>
        </p:blipFill>
        <p:spPr>
          <a:xfrm>
            <a:off x="1" y="0"/>
            <a:ext cx="409567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208125" y="3287225"/>
            <a:ext cx="5250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descr="paint_transparent4.png"/>
          <p:cNvPicPr preferRelativeResize="0"/>
          <p:nvPr/>
        </p:nvPicPr>
        <p:blipFill rotWithShape="1">
          <a:blip r:embed="rId3">
            <a:alphaModFix/>
          </a:blip>
          <a:srcRect r="49954"/>
          <a:stretch/>
        </p:blipFill>
        <p:spPr>
          <a:xfrm>
            <a:off x="4567925" y="0"/>
            <a:ext cx="4576075" cy="514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/>
          <p:nvPr/>
        </p:nvSpPr>
        <p:spPr>
          <a:xfrm>
            <a:off x="0" y="-150"/>
            <a:ext cx="5300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3914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685800" y="4135454"/>
            <a:ext cx="3914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×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457200" y="2211825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3293406" y="2211825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7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489775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2415136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3"/>
          </p:nvPr>
        </p:nvSpPr>
        <p:spPr>
          <a:xfrm>
            <a:off x="4340497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8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ircle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0" descr="paint_transparent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rectangle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1" descr="paint_transparent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999999"/>
                </a:solidFill>
              </a:defRPr>
            </a:lvl1pPr>
            <a:lvl2pPr lvl="1" algn="ctr" rtl="0">
              <a:buNone/>
              <a:defRPr>
                <a:solidFill>
                  <a:srgbClr val="999999"/>
                </a:solidFill>
              </a:defRPr>
            </a:lvl2pPr>
            <a:lvl3pPr lvl="2" algn="ctr" rtl="0">
              <a:buNone/>
              <a:defRPr>
                <a:solidFill>
                  <a:srgbClr val="999999"/>
                </a:solidFill>
              </a:defRPr>
            </a:lvl3pPr>
            <a:lvl4pPr lvl="3" algn="ctr" rtl="0">
              <a:buNone/>
              <a:defRPr>
                <a:solidFill>
                  <a:srgbClr val="999999"/>
                </a:solidFill>
              </a:defRPr>
            </a:lvl4pPr>
            <a:lvl5pPr lvl="4" algn="ctr" rtl="0">
              <a:buNone/>
              <a:defRPr>
                <a:solidFill>
                  <a:srgbClr val="999999"/>
                </a:solidFill>
              </a:defRPr>
            </a:lvl5pPr>
            <a:lvl6pPr lvl="5" algn="ctr" rtl="0">
              <a:buNone/>
              <a:defRPr>
                <a:solidFill>
                  <a:srgbClr val="999999"/>
                </a:solidFill>
              </a:defRPr>
            </a:lvl6pPr>
            <a:lvl7pPr lvl="6" algn="ctr" rtl="0">
              <a:buNone/>
              <a:defRPr>
                <a:solidFill>
                  <a:srgbClr val="999999"/>
                </a:solidFill>
              </a:defRPr>
            </a:lvl7pPr>
            <a:lvl8pPr lvl="7" algn="ctr" rtl="0">
              <a:buNone/>
              <a:defRPr>
                <a:solidFill>
                  <a:srgbClr val="999999"/>
                </a:solidFill>
              </a:defRPr>
            </a:lvl8pPr>
            <a:lvl9pPr lvl="8" algn="ctr" rtl="0">
              <a:buNone/>
              <a:defRPr>
                <a:solidFill>
                  <a:srgbClr val="999999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half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pic>
        <p:nvPicPr>
          <p:cNvPr id="55" name="Google Shape;55;p12" descr="paint_transparent1.png"/>
          <p:cNvPicPr preferRelativeResize="0"/>
          <p:nvPr/>
        </p:nvPicPr>
        <p:blipFill rotWithShape="1">
          <a:blip r:embed="rId3">
            <a:alphaModFix/>
          </a:blip>
          <a:srcRect l="27161"/>
          <a:stretch/>
        </p:blipFill>
        <p:spPr>
          <a:xfrm>
            <a:off x="0" y="0"/>
            <a:ext cx="666055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CCCC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fr.padlet.com/stfmiraut/cyberviolences" TargetMode="External"/><Relationship Id="rId3" Type="http://schemas.openxmlformats.org/officeDocument/2006/relationships/hyperlink" Target="https://www.nonauharcelement.education.gouv.fr/ressources/" TargetMode="External"/><Relationship Id="rId7" Type="http://schemas.openxmlformats.org/officeDocument/2006/relationships/hyperlink" Target="http://www.passe-ton-permis-web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mesdatasetmoi-reseauxsociaux.fr/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s://www.saferinternet.fr/les-ressources/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://nonauharcelement.ac-versailles.fr/" TargetMode="External"/><Relationship Id="rId9" Type="http://schemas.openxmlformats.org/officeDocument/2006/relationships/hyperlink" Target="https://padlet.com/olivia_dulud/agbq7p1y46q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virginie.selmi@ac-versailles.fr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mailto:Stephanie-barba.miraut@ac-versailles.fr" TargetMode="External"/><Relationship Id="rId4" Type="http://schemas.openxmlformats.org/officeDocument/2006/relationships/hyperlink" Target="mailto:olivia.dulud@ac-versailles.fr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i/status/111377867638090547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nonauharcelement.ac-versailles.fr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9088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59100" y="3820675"/>
            <a:ext cx="6843300" cy="127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B439"/>
                </a:solidFill>
                <a:latin typeface="Quicksand"/>
                <a:ea typeface="Quicksand"/>
                <a:cs typeface="Quicksand"/>
                <a:sym typeface="Quicksand"/>
              </a:rPr>
              <a:t>PARCOURS </a:t>
            </a:r>
            <a:endParaRPr sz="3600" b="1">
              <a:solidFill>
                <a:srgbClr val="FFB439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B439"/>
                </a:solidFill>
                <a:latin typeface="Quicksand"/>
                <a:ea typeface="Quicksand"/>
                <a:cs typeface="Quicksand"/>
                <a:sym typeface="Quicksand"/>
              </a:rPr>
              <a:t>FAIRE FACE AU HARCELEMENT</a:t>
            </a:r>
            <a:endParaRPr sz="3600" b="1">
              <a:solidFill>
                <a:srgbClr val="FFB439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2362" y="2668750"/>
            <a:ext cx="1771413" cy="24249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8064300" y="0"/>
            <a:ext cx="10797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87F6B"/>
                </a:solidFill>
                <a:latin typeface="Raleway"/>
                <a:ea typeface="Raleway"/>
                <a:cs typeface="Raleway"/>
                <a:sym typeface="Raleway"/>
              </a:rPr>
              <a:t>2018-2020</a:t>
            </a:r>
            <a:endParaRPr>
              <a:solidFill>
                <a:srgbClr val="287F6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4619875" y="347400"/>
            <a:ext cx="4473900" cy="16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dirty="0" smtClean="0">
                <a:solidFill>
                  <a:srgbClr val="FFB439"/>
                </a:solidFill>
                <a:latin typeface="Quicksand"/>
                <a:ea typeface="Quicksand"/>
                <a:cs typeface="Quicksand"/>
                <a:sym typeface="Quicksand"/>
              </a:rPr>
              <a:t>Construire son réseau. Kit de sensibilisation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rgbClr val="FFB439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FFB439"/>
                </a:solidFill>
                <a:latin typeface="Quicksand"/>
                <a:ea typeface="Quicksand"/>
                <a:cs typeface="Quicksand"/>
                <a:sym typeface="Quicksand"/>
              </a:rPr>
              <a:t>Module </a:t>
            </a:r>
            <a:r>
              <a:rPr lang="en" sz="4800" dirty="0" smtClean="0">
                <a:solidFill>
                  <a:srgbClr val="FFB439"/>
                </a:solidFill>
                <a:latin typeface="Quicksand"/>
                <a:ea typeface="Quicksand"/>
                <a:cs typeface="Quicksand"/>
                <a:sym typeface="Quicksand"/>
              </a:rPr>
              <a:t>4</a:t>
            </a:r>
            <a:endParaRPr sz="4800" dirty="0">
              <a:solidFill>
                <a:srgbClr val="FFB439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2012900" cy="45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9088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6"/>
          <p:cNvSpPr txBox="1">
            <a:spLocks noGrp="1"/>
          </p:cNvSpPr>
          <p:nvPr>
            <p:ph type="body" idx="1"/>
          </p:nvPr>
        </p:nvSpPr>
        <p:spPr>
          <a:xfrm>
            <a:off x="457200" y="2211825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B439"/>
                </a:solidFill>
              </a:rPr>
              <a:t>2nd degré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000000"/>
                </a:solidFill>
              </a:rPr>
              <a:t>Explication du concept de Helper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000000"/>
                </a:solidFill>
              </a:rPr>
              <a:t>Travail sur la posture 2 et 3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000000"/>
                </a:solidFill>
              </a:rPr>
              <a:t>Charte des helpers.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98" name="Google Shape;198;p26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60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FFFF"/>
                </a:solidFill>
                <a:highlight>
                  <a:srgbClr val="FFB439"/>
                </a:highlight>
                <a:latin typeface="Lato"/>
                <a:ea typeface="Lato"/>
                <a:cs typeface="Lato"/>
                <a:sym typeface="Lato"/>
              </a:rPr>
              <a:t>Travail en ateliers</a:t>
            </a:r>
            <a:endParaRPr b="1" dirty="0">
              <a:solidFill>
                <a:srgbClr val="FFFFFF"/>
              </a:solidFill>
              <a:highlight>
                <a:srgbClr val="FFB439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9" name="Google Shape;199;p26"/>
          <p:cNvSpPr txBox="1">
            <a:spLocks noGrp="1"/>
          </p:cNvSpPr>
          <p:nvPr>
            <p:ph type="body" idx="2"/>
          </p:nvPr>
        </p:nvSpPr>
        <p:spPr>
          <a:xfrm>
            <a:off x="3293406" y="2211825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B439"/>
                </a:solidFill>
              </a:rPr>
              <a:t>1er degré</a:t>
            </a:r>
            <a:endParaRPr b="1" dirty="0">
              <a:solidFill>
                <a:srgbClr val="FFB439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dirty="0" smtClean="0">
                <a:solidFill>
                  <a:srgbClr val="287F6B"/>
                </a:solidFill>
              </a:rPr>
              <a:t>T</a:t>
            </a:r>
            <a:r>
              <a:rPr lang="en" dirty="0" smtClean="0">
                <a:solidFill>
                  <a:srgbClr val="287F6B"/>
                </a:solidFill>
              </a:rPr>
              <a:t>ravail sur des resources de la mallette classe respect.</a:t>
            </a:r>
            <a:endParaRPr dirty="0">
              <a:solidFill>
                <a:srgbClr val="287F6B"/>
              </a:solidFill>
            </a:endParaRPr>
          </a:p>
        </p:txBody>
      </p:sp>
      <p:sp>
        <p:nvSpPr>
          <p:cNvPr id="200" name="Google Shape;200;p26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201" name="Google Shape;20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1350" y="0"/>
            <a:ext cx="992650" cy="135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2012900" cy="45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smiraut\One_Drive_Stf\OneDrive - ac-versailles.fr\work_stf\CAAEEme\HarcelementCyber\Ambassadeurs\AmbassadeursSuite\2017-2018\AmbassadeurJ2\000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852" y="1394490"/>
            <a:ext cx="2688148" cy="347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9088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7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Rédiger la charte</a:t>
            </a:r>
            <a:endParaRPr dirty="0"/>
          </a:p>
        </p:txBody>
      </p:sp>
      <p:sp>
        <p:nvSpPr>
          <p:cNvPr id="208" name="Google Shape;208;p27"/>
          <p:cNvSpPr/>
          <p:nvPr/>
        </p:nvSpPr>
        <p:spPr>
          <a:xfrm>
            <a:off x="611475" y="2513578"/>
            <a:ext cx="1816800" cy="1495800"/>
          </a:xfrm>
          <a:prstGeom prst="homePlate">
            <a:avLst>
              <a:gd name="adj" fmla="val 30129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Pitch</a:t>
            </a:r>
            <a:endParaRPr dirty="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09" name="Google Shape;209;p27"/>
          <p:cNvSpPr/>
          <p:nvPr/>
        </p:nvSpPr>
        <p:spPr>
          <a:xfrm>
            <a:off x="2187129" y="2513578"/>
            <a:ext cx="1851900" cy="1495800"/>
          </a:xfrm>
          <a:prstGeom prst="chevron">
            <a:avLst>
              <a:gd name="adj" fmla="val 29853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texte</a:t>
            </a:r>
            <a:endParaRPr dirty="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0" name="Google Shape;210;p27"/>
          <p:cNvSpPr/>
          <p:nvPr/>
        </p:nvSpPr>
        <p:spPr>
          <a:xfrm>
            <a:off x="3797724" y="2513578"/>
            <a:ext cx="1851900" cy="1495800"/>
          </a:xfrm>
          <a:prstGeom prst="chevron">
            <a:avLst>
              <a:gd name="adj" fmla="val 29853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visuel</a:t>
            </a:r>
            <a:endParaRPr dirty="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1" name="Google Shape;211;p27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212" name="Google Shape;21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1350" y="0"/>
            <a:ext cx="992650" cy="135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2012900" cy="4501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10;p27"/>
          <p:cNvSpPr/>
          <p:nvPr/>
        </p:nvSpPr>
        <p:spPr>
          <a:xfrm>
            <a:off x="5365592" y="2515957"/>
            <a:ext cx="1851900" cy="1495800"/>
          </a:xfrm>
          <a:prstGeom prst="chevron">
            <a:avLst>
              <a:gd name="adj" fmla="val 29853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vidéo</a:t>
            </a:r>
            <a:endParaRPr dirty="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9088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4978896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Deviens Helpers</a:t>
            </a:r>
            <a:endParaRPr dirty="0"/>
          </a:p>
        </p:txBody>
      </p:sp>
      <p:sp>
        <p:nvSpPr>
          <p:cNvPr id="115" name="Google Shape;115;p19"/>
          <p:cNvSpPr txBox="1">
            <a:spLocks noGrp="1"/>
          </p:cNvSpPr>
          <p:nvPr>
            <p:ph type="body" idx="1"/>
          </p:nvPr>
        </p:nvSpPr>
        <p:spPr>
          <a:xfrm>
            <a:off x="489775" y="2083875"/>
            <a:ext cx="1831500" cy="13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dirty="0">
                <a:latin typeface="Nunito"/>
                <a:ea typeface="Nunito"/>
                <a:cs typeface="Nunito"/>
                <a:sym typeface="Nunito"/>
              </a:rPr>
              <a:t>Séquence 1</a:t>
            </a:r>
            <a:endParaRPr sz="11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dirty="0">
                <a:latin typeface="Nunito Light"/>
                <a:ea typeface="Nunito Light"/>
                <a:cs typeface="Nunito Light"/>
                <a:sym typeface="Nunito Light"/>
              </a:rPr>
              <a:t>BLABLABLA</a:t>
            </a:r>
            <a:endParaRPr sz="1100" dirty="0"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116" name="Google Shape;116;p19"/>
          <p:cNvSpPr txBox="1">
            <a:spLocks noGrp="1"/>
          </p:cNvSpPr>
          <p:nvPr>
            <p:ph type="body" idx="2"/>
          </p:nvPr>
        </p:nvSpPr>
        <p:spPr>
          <a:xfrm>
            <a:off x="2415137" y="2083875"/>
            <a:ext cx="1831500" cy="13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latin typeface="Nunito"/>
                <a:ea typeface="Nunito"/>
                <a:cs typeface="Nunito"/>
                <a:sym typeface="Nunito"/>
              </a:rPr>
              <a:t>Séquence 2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latin typeface="Nunito Light"/>
                <a:ea typeface="Nunito Light"/>
                <a:cs typeface="Nunito Light"/>
                <a:sym typeface="Nunito Light"/>
              </a:rPr>
              <a:t>BLABLABLA</a:t>
            </a:r>
            <a:endParaRPr sz="1100"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3"/>
          </p:nvPr>
        </p:nvSpPr>
        <p:spPr>
          <a:xfrm>
            <a:off x="4340475" y="2017350"/>
            <a:ext cx="1831500" cy="13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b="1" dirty="0"/>
              <a:t>Séquence 3</a:t>
            </a:r>
            <a:endParaRPr sz="11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dirty="0"/>
              <a:t>BLABLA</a:t>
            </a:r>
            <a:endParaRPr sz="1100" dirty="0"/>
          </a:p>
        </p:txBody>
      </p:sp>
      <p:sp>
        <p:nvSpPr>
          <p:cNvPr id="118" name="Google Shape;118;p19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1"/>
          </p:nvPr>
        </p:nvSpPr>
        <p:spPr>
          <a:xfrm>
            <a:off x="489775" y="3455475"/>
            <a:ext cx="1831500" cy="13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latin typeface="Nunito"/>
                <a:ea typeface="Nunito"/>
                <a:cs typeface="Nunito"/>
                <a:sym typeface="Nunito"/>
              </a:rPr>
              <a:t>Séquence 4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latin typeface="Nunito Light"/>
                <a:ea typeface="Nunito Light"/>
                <a:cs typeface="Nunito Light"/>
                <a:sym typeface="Nunito Light"/>
              </a:rPr>
              <a:t>BLABLA</a:t>
            </a:r>
            <a:endParaRPr sz="1100"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2"/>
          </p:nvPr>
        </p:nvSpPr>
        <p:spPr>
          <a:xfrm>
            <a:off x="2415137" y="3455475"/>
            <a:ext cx="1831500" cy="13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latin typeface="Nunito"/>
                <a:ea typeface="Nunito"/>
                <a:cs typeface="Nunito"/>
                <a:sym typeface="Nunito"/>
              </a:rPr>
              <a:t>Séquence 5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latin typeface="Nunito Light"/>
                <a:ea typeface="Nunito Light"/>
                <a:cs typeface="Nunito Light"/>
                <a:sym typeface="Nunito Light"/>
              </a:rPr>
              <a:t>BLABLA</a:t>
            </a:r>
            <a:endParaRPr sz="1100"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3"/>
          </p:nvPr>
        </p:nvSpPr>
        <p:spPr>
          <a:xfrm>
            <a:off x="4340500" y="3455475"/>
            <a:ext cx="1831500" cy="13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b="1"/>
              <a:t>Séquence</a:t>
            </a:r>
            <a:endParaRPr sz="11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BLABLA</a:t>
            </a:r>
            <a:endParaRPr sz="11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100"/>
          </a:p>
        </p:txBody>
      </p:sp>
      <p:pic>
        <p:nvPicPr>
          <p:cNvPr id="122" name="Google Shape;12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012900" cy="45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1350" y="0"/>
            <a:ext cx="992650" cy="13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/>
          <p:nvPr/>
        </p:nvSpPr>
        <p:spPr>
          <a:xfrm>
            <a:off x="188613" y="2206376"/>
            <a:ext cx="268576" cy="357373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439"/>
              </a:solidFill>
            </a:endParaRPr>
          </a:p>
        </p:txBody>
      </p:sp>
      <p:sp>
        <p:nvSpPr>
          <p:cNvPr id="125" name="Google Shape;125;p19"/>
          <p:cNvSpPr/>
          <p:nvPr/>
        </p:nvSpPr>
        <p:spPr>
          <a:xfrm>
            <a:off x="2146538" y="2206376"/>
            <a:ext cx="268576" cy="357373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9"/>
          <p:cNvSpPr/>
          <p:nvPr/>
        </p:nvSpPr>
        <p:spPr>
          <a:xfrm>
            <a:off x="4104463" y="2206376"/>
            <a:ext cx="268576" cy="357373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9"/>
          <p:cNvSpPr/>
          <p:nvPr/>
        </p:nvSpPr>
        <p:spPr>
          <a:xfrm>
            <a:off x="123476" y="3405743"/>
            <a:ext cx="398876" cy="337703"/>
          </a:xfrm>
          <a:custGeom>
            <a:avLst/>
            <a:gdLst/>
            <a:ahLst/>
            <a:cxnLst/>
            <a:rect l="l" t="t" r="r" b="b"/>
            <a:pathLst>
              <a:path w="18251" h="15452" extrusionOk="0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439"/>
              </a:solidFill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1922376" y="3405743"/>
            <a:ext cx="398876" cy="337703"/>
          </a:xfrm>
          <a:custGeom>
            <a:avLst/>
            <a:gdLst/>
            <a:ahLst/>
            <a:cxnLst/>
            <a:rect l="l" t="t" r="r" b="b"/>
            <a:pathLst>
              <a:path w="18251" h="15452" extrusionOk="0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>
            <a:off x="3941626" y="3405743"/>
            <a:ext cx="398876" cy="337703"/>
          </a:xfrm>
          <a:custGeom>
            <a:avLst/>
            <a:gdLst/>
            <a:ahLst/>
            <a:cxnLst/>
            <a:rect l="l" t="t" r="r" b="b"/>
            <a:pathLst>
              <a:path w="18251" h="15452" extrusionOk="0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00" y="450125"/>
            <a:ext cx="6968804" cy="465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9088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 idx="4294967295"/>
          </p:nvPr>
        </p:nvSpPr>
        <p:spPr>
          <a:xfrm>
            <a:off x="395536" y="501450"/>
            <a:ext cx="5818758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Présentation des ressources</a:t>
            </a:r>
            <a:endParaRPr sz="3600" dirty="0"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4294967295"/>
          </p:nvPr>
        </p:nvSpPr>
        <p:spPr>
          <a:xfrm>
            <a:off x="107504" y="1131590"/>
            <a:ext cx="3744416" cy="38884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200" dirty="0" smtClean="0"/>
              <a:t>● Site national </a:t>
            </a:r>
          </a:p>
          <a:p>
            <a:pPr marL="0" lvl="0" indent="0">
              <a:buNone/>
            </a:pPr>
            <a:r>
              <a:rPr lang="fr-FR" sz="1200" dirty="0">
                <a:hlinkClick r:id="rId3"/>
              </a:rPr>
              <a:t>https://</a:t>
            </a:r>
            <a:r>
              <a:rPr lang="fr-FR" sz="1200" dirty="0" smtClean="0">
                <a:hlinkClick r:id="rId3"/>
              </a:rPr>
              <a:t>www.nonauharcelement.education.gouv.fr/ressources/</a:t>
            </a:r>
            <a:endParaRPr lang="fr-FR" sz="1200" dirty="0" smtClean="0"/>
          </a:p>
          <a:p>
            <a:pPr marL="0" lvl="0" indent="0">
              <a:buNone/>
            </a:pPr>
            <a:r>
              <a:rPr lang="fr-FR" sz="1200" dirty="0" smtClean="0"/>
              <a:t>● Site académique</a:t>
            </a:r>
          </a:p>
          <a:p>
            <a:pPr marL="0" lvl="0" indent="0">
              <a:buNone/>
            </a:pPr>
            <a:r>
              <a:rPr lang="fr-FR" sz="1200" dirty="0">
                <a:hlinkClick r:id="rId4"/>
              </a:rPr>
              <a:t>http://nonauharcelement.ac-versailles.fr</a:t>
            </a:r>
            <a:r>
              <a:rPr lang="fr-FR" sz="1200" dirty="0" smtClean="0">
                <a:hlinkClick r:id="rId4"/>
              </a:rPr>
              <a:t>/</a:t>
            </a:r>
            <a:endParaRPr lang="fr-FR" sz="1200" dirty="0" smtClean="0"/>
          </a:p>
          <a:p>
            <a:pPr marL="0" lvl="0" indent="0">
              <a:buNone/>
            </a:pPr>
            <a:r>
              <a:rPr lang="fr-FR" sz="1200" dirty="0" smtClean="0"/>
              <a:t>● Ressources </a:t>
            </a:r>
            <a:r>
              <a:rPr lang="fr-FR" sz="1200" dirty="0" err="1" smtClean="0"/>
              <a:t>safer</a:t>
            </a:r>
            <a:r>
              <a:rPr lang="fr-FR" sz="1200" dirty="0" smtClean="0"/>
              <a:t> internet</a:t>
            </a:r>
          </a:p>
          <a:p>
            <a:pPr marL="0" lvl="0" indent="0">
              <a:buNone/>
            </a:pPr>
            <a:r>
              <a:rPr lang="fr-FR" sz="1200" dirty="0">
                <a:hlinkClick r:id="rId5"/>
              </a:rPr>
              <a:t>https://www.saferinternet.fr/les-ressources</a:t>
            </a:r>
            <a:r>
              <a:rPr lang="fr-FR" sz="1200" dirty="0" smtClean="0">
                <a:hlinkClick r:id="rId5"/>
              </a:rPr>
              <a:t>/</a:t>
            </a:r>
            <a:endParaRPr lang="fr-FR" sz="1200" dirty="0" smtClean="0"/>
          </a:p>
          <a:p>
            <a:pPr marL="0" lvl="0" indent="0">
              <a:buNone/>
            </a:pPr>
            <a:r>
              <a:rPr lang="fr-FR" sz="1200" dirty="0"/>
              <a:t> </a:t>
            </a:r>
            <a:r>
              <a:rPr lang="fr-FR" sz="1200" dirty="0" smtClean="0"/>
              <a:t>● Test réseaux sociaux mes datas et moi</a:t>
            </a:r>
          </a:p>
          <a:p>
            <a:pPr marL="0" lvl="0" indent="0">
              <a:buNone/>
            </a:pPr>
            <a:r>
              <a:rPr lang="fr-FR" sz="1200" dirty="0">
                <a:hlinkClick r:id="rId6"/>
              </a:rPr>
              <a:t>https://mesdatasetmoi-reseauxsociaux.fr</a:t>
            </a:r>
            <a:r>
              <a:rPr lang="fr-FR" sz="1200" dirty="0" smtClean="0">
                <a:hlinkClick r:id="rId6"/>
              </a:rPr>
              <a:t>/</a:t>
            </a:r>
            <a:endParaRPr lang="fr-FR" sz="1200" dirty="0" smtClean="0"/>
          </a:p>
          <a:p>
            <a:pPr marL="0" lvl="0" indent="0">
              <a:buNone/>
            </a:pPr>
            <a:r>
              <a:rPr lang="fr-FR" sz="1200" dirty="0" smtClean="0"/>
              <a:t>● Passe ton permis web</a:t>
            </a:r>
          </a:p>
          <a:p>
            <a:pPr marL="0" lvl="0" indent="0">
              <a:buNone/>
            </a:pPr>
            <a:r>
              <a:rPr lang="fr-FR" sz="1200" dirty="0">
                <a:hlinkClick r:id="rId7"/>
              </a:rPr>
              <a:t>http://</a:t>
            </a:r>
            <a:r>
              <a:rPr lang="fr-FR" sz="1200" dirty="0" smtClean="0">
                <a:hlinkClick r:id="rId7"/>
              </a:rPr>
              <a:t>www.passe-ton-permis-web.com/</a:t>
            </a:r>
            <a:endParaRPr lang="fr-FR" sz="1200" dirty="0" smtClean="0"/>
          </a:p>
          <a:p>
            <a:pPr marL="0" lvl="0" indent="0">
              <a:buNone/>
            </a:pPr>
            <a:r>
              <a:rPr lang="fr-FR" sz="1200" dirty="0" smtClean="0"/>
              <a:t>●</a:t>
            </a:r>
            <a:r>
              <a:rPr lang="fr-FR" sz="1200" dirty="0" err="1" smtClean="0"/>
              <a:t>Padlet</a:t>
            </a:r>
            <a:r>
              <a:rPr lang="fr-FR" sz="1200" dirty="0" smtClean="0"/>
              <a:t> CAAEE</a:t>
            </a:r>
          </a:p>
          <a:p>
            <a:pPr marL="0" lvl="0" indent="0">
              <a:buNone/>
            </a:pPr>
            <a:r>
              <a:rPr lang="fr-FR" sz="1200" dirty="0">
                <a:hlinkClick r:id="rId8"/>
              </a:rPr>
              <a:t>https://</a:t>
            </a:r>
            <a:r>
              <a:rPr lang="fr-FR" sz="1200" dirty="0" smtClean="0">
                <a:hlinkClick r:id="rId8"/>
              </a:rPr>
              <a:t>fr.padlet.com/stfmiraut/cyberviolences</a:t>
            </a:r>
            <a:endParaRPr lang="fr-FR" sz="1200" dirty="0" smtClean="0"/>
          </a:p>
          <a:p>
            <a:pPr marL="0" indent="0">
              <a:buNone/>
            </a:pPr>
            <a:r>
              <a:rPr lang="fr-FR" sz="1200" dirty="0">
                <a:hlinkClick r:id="rId9"/>
              </a:rPr>
              <a:t>https://padlet.com/olivia_dulud/agbq7p1y46q9</a:t>
            </a:r>
            <a:endParaRPr lang="fr-FR" sz="12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buNone/>
            </a:pPr>
            <a:endParaRPr lang="fr-FR" sz="1200" dirty="0" smtClean="0"/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0" y="0"/>
            <a:ext cx="2012900" cy="45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151350" y="0"/>
            <a:ext cx="992650" cy="135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9088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9"/>
          <p:cNvSpPr txBox="1">
            <a:spLocks noGrp="1"/>
          </p:cNvSpPr>
          <p:nvPr>
            <p:ph type="ctrTitle" idx="4294967295"/>
          </p:nvPr>
        </p:nvSpPr>
        <p:spPr>
          <a:xfrm>
            <a:off x="2140050" y="872875"/>
            <a:ext cx="4863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highlight>
                  <a:srgbClr val="FFB439"/>
                </a:highlight>
                <a:latin typeface="Lato"/>
                <a:ea typeface="Lato"/>
                <a:cs typeface="Lato"/>
                <a:sym typeface="Lato"/>
              </a:rPr>
              <a:t>Merci</a:t>
            </a:r>
            <a:endParaRPr sz="6000" b="1">
              <a:solidFill>
                <a:srgbClr val="FFFFFF"/>
              </a:solidFill>
              <a:highlight>
                <a:srgbClr val="FFB439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6" name="Google Shape;226;p29"/>
          <p:cNvSpPr txBox="1">
            <a:spLocks noGrp="1"/>
          </p:cNvSpPr>
          <p:nvPr>
            <p:ph type="subTitle" idx="4294967295"/>
          </p:nvPr>
        </p:nvSpPr>
        <p:spPr>
          <a:xfrm>
            <a:off x="2140050" y="2072430"/>
            <a:ext cx="4863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FFFF"/>
                </a:solidFill>
              </a:rPr>
              <a:t>Des questions ?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227" name="Google Shape;227;p29"/>
          <p:cNvSpPr txBox="1">
            <a:spLocks noGrp="1"/>
          </p:cNvSpPr>
          <p:nvPr>
            <p:ph type="body" idx="4294967295"/>
          </p:nvPr>
        </p:nvSpPr>
        <p:spPr>
          <a:xfrm>
            <a:off x="2140050" y="2896928"/>
            <a:ext cx="4863900" cy="13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400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400" dirty="0">
                <a:solidFill>
                  <a:srgbClr val="FFFFFF"/>
                </a:solidFill>
                <a:hlinkClick r:id="rId3"/>
              </a:rPr>
              <a:t>v</a:t>
            </a:r>
            <a:r>
              <a:rPr lang="en" sz="1400" dirty="0" smtClean="0">
                <a:solidFill>
                  <a:srgbClr val="FFFFFF"/>
                </a:solidFill>
                <a:hlinkClick r:id="rId3"/>
              </a:rPr>
              <a:t>irginie.selmi@ac-versailles.fr</a:t>
            </a:r>
            <a:endParaRPr lang="en" sz="1400" dirty="0" smtClean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400" dirty="0" smtClean="0">
                <a:solidFill>
                  <a:srgbClr val="FFFFFF"/>
                </a:solidFill>
                <a:hlinkClick r:id="rId4"/>
              </a:rPr>
              <a:t>o</a:t>
            </a:r>
            <a:r>
              <a:rPr lang="en" sz="1400" dirty="0" smtClean="0">
                <a:solidFill>
                  <a:srgbClr val="FFFFFF"/>
                </a:solidFill>
                <a:hlinkClick r:id="rId4"/>
              </a:rPr>
              <a:t>livia.dulud@ac-versailles.fr</a:t>
            </a:r>
            <a:endParaRPr lang="en" sz="1400" dirty="0" smtClean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400" dirty="0">
                <a:solidFill>
                  <a:srgbClr val="FFFFFF"/>
                </a:solidFill>
                <a:hlinkClick r:id="rId5"/>
              </a:rPr>
              <a:t>s</a:t>
            </a:r>
            <a:r>
              <a:rPr lang="en" sz="1400" dirty="0" smtClean="0">
                <a:solidFill>
                  <a:srgbClr val="FFFFFF"/>
                </a:solidFill>
                <a:hlinkClick r:id="rId5"/>
              </a:rPr>
              <a:t>tephanie-barba.miraut@ac-versailles.fr</a:t>
            </a:r>
            <a:endParaRPr lang="en" sz="1400" dirty="0" smtClean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" sz="1400" dirty="0" smtClean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400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400" dirty="0">
              <a:solidFill>
                <a:srgbClr val="FFFFFF"/>
              </a:solidFill>
            </a:endParaRPr>
          </a:p>
        </p:txBody>
      </p:sp>
      <p:sp>
        <p:nvSpPr>
          <p:cNvPr id="228" name="Google Shape;228;p29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229" name="Google Shape;229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2012900" cy="45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51350" y="0"/>
            <a:ext cx="992650" cy="135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9088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>
            <a:spLocks noGrp="1"/>
          </p:cNvSpPr>
          <p:nvPr>
            <p:ph type="title"/>
          </p:nvPr>
        </p:nvSpPr>
        <p:spPr>
          <a:xfrm>
            <a:off x="420250" y="93642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287F6B"/>
                </a:solidFill>
                <a:latin typeface="Lato"/>
                <a:ea typeface="Lato"/>
                <a:cs typeface="Lato"/>
                <a:sym typeface="Lato"/>
              </a:rPr>
              <a:t>This is a slide title</a:t>
            </a:r>
            <a:endParaRPr b="1">
              <a:solidFill>
                <a:srgbClr val="287F6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0" name="Google Shape;180;p24"/>
          <p:cNvSpPr txBox="1">
            <a:spLocks noGrp="1"/>
          </p:cNvSpPr>
          <p:nvPr>
            <p:ph type="body" idx="1"/>
          </p:nvPr>
        </p:nvSpPr>
        <p:spPr>
          <a:xfrm>
            <a:off x="420250" y="1793825"/>
            <a:ext cx="5511300" cy="26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FFB439"/>
              </a:buClr>
              <a:buSzPts val="1800"/>
              <a:buFont typeface="Lato"/>
              <a:buChar char="×"/>
            </a:pPr>
            <a:r>
              <a:rPr lang="en" b="1">
                <a:solidFill>
                  <a:srgbClr val="FFB439"/>
                </a:solidFill>
                <a:latin typeface="Lato"/>
                <a:ea typeface="Lato"/>
                <a:cs typeface="Lato"/>
                <a:sym typeface="Lato"/>
              </a:rPr>
              <a:t>Here you have a list of items</a:t>
            </a:r>
            <a:endParaRPr b="1">
              <a:solidFill>
                <a:srgbClr val="FFB439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B439"/>
              </a:buClr>
              <a:buSzPts val="1800"/>
              <a:buFont typeface="Lato"/>
              <a:buChar char="×"/>
            </a:pPr>
            <a:r>
              <a:rPr lang="en" b="1">
                <a:solidFill>
                  <a:srgbClr val="FFB439"/>
                </a:solidFill>
                <a:latin typeface="Lato"/>
                <a:ea typeface="Lato"/>
                <a:cs typeface="Lato"/>
                <a:sym typeface="Lato"/>
              </a:rPr>
              <a:t>And some text</a:t>
            </a:r>
            <a:endParaRPr b="1">
              <a:solidFill>
                <a:srgbClr val="FFB439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B439"/>
              </a:buClr>
              <a:buSzPts val="1800"/>
              <a:buFont typeface="Lato"/>
              <a:buChar char="×"/>
            </a:pPr>
            <a:r>
              <a:rPr lang="en" b="1">
                <a:solidFill>
                  <a:srgbClr val="FFB439"/>
                </a:solidFill>
                <a:latin typeface="Lato"/>
                <a:ea typeface="Lato"/>
                <a:cs typeface="Lato"/>
                <a:sym typeface="Lato"/>
              </a:rPr>
              <a:t>But remember not to overload your slides with content</a:t>
            </a:r>
            <a:endParaRPr b="1">
              <a:solidFill>
                <a:srgbClr val="FFB43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B439"/>
                </a:solidFill>
                <a:latin typeface="Lato"/>
                <a:ea typeface="Lato"/>
                <a:cs typeface="Lato"/>
                <a:sym typeface="Lato"/>
              </a:rPr>
              <a:t>Your audience will listen to you or read the content, but won’t do both. </a:t>
            </a:r>
            <a:endParaRPr b="1">
              <a:solidFill>
                <a:srgbClr val="FFB43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1" name="Google Shape;181;p24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182" name="Google Shape;18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012900" cy="45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1350" y="0"/>
            <a:ext cx="992650" cy="135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439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ctrTitle" idx="4294967295"/>
          </p:nvPr>
        </p:nvSpPr>
        <p:spPr>
          <a:xfrm>
            <a:off x="1043608" y="771550"/>
            <a:ext cx="7326900" cy="18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Objectifs</a:t>
            </a:r>
            <a:endParaRPr sz="72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4294967295"/>
          </p:nvPr>
        </p:nvSpPr>
        <p:spPr>
          <a:xfrm>
            <a:off x="1763688" y="2571750"/>
            <a:ext cx="5637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fr-FR" dirty="0" smtClean="0">
                <a:solidFill>
                  <a:srgbClr val="FFFFFF"/>
                </a:solidFill>
              </a:rPr>
              <a:t>E</a:t>
            </a:r>
            <a:r>
              <a:rPr lang="en" dirty="0" smtClean="0">
                <a:solidFill>
                  <a:srgbClr val="FFFFFF"/>
                </a:solidFill>
              </a:rPr>
              <a:t>xpérimenter des outils pour la sensibilisation des adultes et des élèves</a:t>
            </a:r>
          </a:p>
          <a:p>
            <a:pPr marL="0" indent="0" algn="ctr">
              <a:buNone/>
            </a:pPr>
            <a:r>
              <a:rPr lang="en" dirty="0" smtClean="0">
                <a:solidFill>
                  <a:srgbClr val="FFFFFF"/>
                </a:solidFill>
              </a:rPr>
              <a:t>S’appuyer sur des outils académiques : mallette de prévention classe respect, dispositif ambassadeur, graine, charte des Helper</a:t>
            </a:r>
          </a:p>
          <a:p>
            <a:pPr marL="0" indent="0" algn="ctr">
              <a:buNone/>
            </a:pPr>
            <a:endParaRPr lang="en" dirty="0" smtClean="0">
              <a:solidFill>
                <a:srgbClr val="FFFFFF"/>
              </a:solidFill>
            </a:endParaRPr>
          </a:p>
          <a:p>
            <a:pPr marL="285750" indent="-285750" algn="ctr"/>
            <a:endParaRPr lang="en" dirty="0" smtClean="0">
              <a:solidFill>
                <a:srgbClr val="FFFFFF"/>
              </a:solidFill>
            </a:endParaRPr>
          </a:p>
          <a:p>
            <a:pPr marL="285750" indent="-285750" algn="ctr"/>
            <a:endParaRPr lang="en" dirty="0" smtClean="0">
              <a:solidFill>
                <a:srgbClr val="FFFFFF"/>
              </a:solidFill>
            </a:endParaRPr>
          </a:p>
          <a:p>
            <a:pPr marL="285750" indent="-285750" algn="ctr"/>
            <a:endParaRPr lang="en" dirty="0" smtClean="0">
              <a:solidFill>
                <a:srgbClr val="FFFFFF"/>
              </a:solidFill>
            </a:endParaRPr>
          </a:p>
          <a:p>
            <a:pPr marL="285750" indent="-285750" algn="ctr"/>
            <a:endParaRPr lang="en" dirty="0" smtClean="0">
              <a:solidFill>
                <a:srgbClr val="FFFFFF"/>
              </a:solidFill>
            </a:endParaRPr>
          </a:p>
          <a:p>
            <a:pPr marL="285750" indent="-285750" algn="ctr"/>
            <a:endParaRPr dirty="0">
              <a:solidFill>
                <a:srgbClr val="FFFFFF"/>
              </a:solidFill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999999"/>
                </a:solidFill>
              </a:rPr>
              <a:t>2</a:t>
            </a:fld>
            <a:endParaRPr>
              <a:solidFill>
                <a:srgbClr val="999999"/>
              </a:solidFill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1350" y="0"/>
            <a:ext cx="992650" cy="135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9088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/>
          <p:nvPr/>
        </p:nvSpPr>
        <p:spPr>
          <a:xfrm>
            <a:off x="953221" y="623036"/>
            <a:ext cx="1863608" cy="3921828"/>
          </a:xfrm>
          <a:custGeom>
            <a:avLst/>
            <a:gdLst/>
            <a:ahLst/>
            <a:cxnLst/>
            <a:rect l="l" t="t" r="r" b="b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1084950" y="1188850"/>
            <a:ext cx="1589700" cy="28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Place your screenshot here</a:t>
            </a:r>
            <a:endParaRPr sz="10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4294967295"/>
          </p:nvPr>
        </p:nvSpPr>
        <p:spPr>
          <a:xfrm>
            <a:off x="5076056" y="444300"/>
            <a:ext cx="3960440" cy="42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400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Présentation du kit de sensibilisation adulte</a:t>
            </a:r>
            <a:endParaRPr sz="44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3730"/>
            <a:ext cx="475252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9088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7552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B439"/>
                </a:solidFill>
                <a:latin typeface="Lato"/>
                <a:ea typeface="Lato"/>
                <a:cs typeface="Lato"/>
                <a:sym typeface="Lato"/>
              </a:rPr>
              <a:t>1.Travail en groupes</a:t>
            </a:r>
            <a:endParaRPr b="1" dirty="0">
              <a:solidFill>
                <a:srgbClr val="FFB43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1350" y="0"/>
            <a:ext cx="992650" cy="13588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015519"/>
              </p:ext>
            </p:extLst>
          </p:nvPr>
        </p:nvGraphicFramePr>
        <p:xfrm>
          <a:off x="827584" y="2211710"/>
          <a:ext cx="4877435" cy="1028954"/>
        </p:xfrm>
        <a:graphic>
          <a:graphicData uri="http://schemas.openxmlformats.org/drawingml/2006/table">
            <a:tbl>
              <a:tblPr firstRow="1" firstCol="1" bandRow="1">
                <a:tableStyleId>{DE4F1839-1BB7-4B3E-B8BA-8305FEF71ADB}</a:tableStyleId>
              </a:tblPr>
              <a:tblGrid>
                <a:gridCol w="2448272"/>
                <a:gridCol w="2429163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Groupe 1 et </a:t>
                      </a:r>
                      <a:r>
                        <a:rPr lang="fr-FR" sz="1000" dirty="0" smtClean="0">
                          <a:effectLst/>
                        </a:rPr>
                        <a:t>2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Escape </a:t>
                      </a:r>
                      <a:r>
                        <a:rPr lang="fr-FR" sz="1000" dirty="0" err="1">
                          <a:effectLst/>
                        </a:rPr>
                        <a:t>game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Groupe 3 et 4</a:t>
                      </a:r>
                      <a:endParaRPr lang="fr-FR" sz="11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Travail sur la prise en main du kit de sensibilisation</a:t>
                      </a:r>
                      <a:endParaRPr lang="fr-FR" sz="11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Groupe 3 et 4</a:t>
                      </a:r>
                      <a:endParaRPr lang="fr-FR" sz="11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Escape </a:t>
                      </a:r>
                      <a:r>
                        <a:rPr lang="fr-FR" sz="1000" b="1" dirty="0" err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game</a:t>
                      </a:r>
                      <a:endParaRPr lang="fr-FR" sz="11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Groupe 1 et 2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Travail sur la prise en main du kit de sensibilisation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439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ctrTitle" idx="4294967295"/>
          </p:nvPr>
        </p:nvSpPr>
        <p:spPr>
          <a:xfrm>
            <a:off x="1475656" y="2139702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 dirty="0" smtClean="0">
                <a:solidFill>
                  <a:srgbClr val="287F6B"/>
                </a:solidFill>
              </a:rPr>
              <a:t>Après-midi</a:t>
            </a:r>
            <a:endParaRPr sz="6000" dirty="0">
              <a:solidFill>
                <a:srgbClr val="287F6B"/>
              </a:solidFill>
            </a:endParaRPr>
          </a:p>
        </p:txBody>
      </p:sp>
      <p:sp>
        <p:nvSpPr>
          <p:cNvPr id="150" name="Google Shape;150;p21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51" name="Google Shape;15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1350" y="0"/>
            <a:ext cx="992650" cy="135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2012900" cy="45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439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ctrTitle"/>
          </p:nvPr>
        </p:nvSpPr>
        <p:spPr>
          <a:xfrm>
            <a:off x="998716" y="778950"/>
            <a:ext cx="3914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287F6B"/>
                </a:solidFill>
              </a:rPr>
              <a:t/>
            </a:r>
            <a:br>
              <a:rPr lang="en" dirty="0" smtClean="0">
                <a:solidFill>
                  <a:srgbClr val="287F6B"/>
                </a:solidFill>
              </a:rPr>
            </a:br>
            <a:r>
              <a:rPr lang="en" dirty="0">
                <a:solidFill>
                  <a:srgbClr val="287F6B"/>
                </a:solidFill>
              </a:rPr>
              <a:t/>
            </a:r>
            <a:br>
              <a:rPr lang="en" dirty="0">
                <a:solidFill>
                  <a:srgbClr val="287F6B"/>
                </a:solidFill>
              </a:rPr>
            </a:br>
            <a:r>
              <a:rPr lang="en" dirty="0" smtClean="0">
                <a:solidFill>
                  <a:srgbClr val="287F6B"/>
                </a:solidFill>
              </a:rPr>
              <a:t/>
            </a:r>
            <a:br>
              <a:rPr lang="en" dirty="0" smtClean="0">
                <a:solidFill>
                  <a:srgbClr val="287F6B"/>
                </a:solidFill>
              </a:rPr>
            </a:br>
            <a:r>
              <a:rPr lang="en" dirty="0">
                <a:solidFill>
                  <a:srgbClr val="287F6B"/>
                </a:solidFill>
              </a:rPr>
              <a:t/>
            </a:r>
            <a:br>
              <a:rPr lang="en" dirty="0">
                <a:solidFill>
                  <a:srgbClr val="287F6B"/>
                </a:solidFill>
              </a:rPr>
            </a:br>
            <a:r>
              <a:rPr lang="en" dirty="0" smtClean="0">
                <a:solidFill>
                  <a:srgbClr val="287F6B"/>
                </a:solidFill>
              </a:rPr>
              <a:t/>
            </a:r>
            <a:br>
              <a:rPr lang="en" dirty="0" smtClean="0">
                <a:solidFill>
                  <a:srgbClr val="287F6B"/>
                </a:solidFill>
              </a:rPr>
            </a:br>
            <a:r>
              <a:rPr lang="en" dirty="0">
                <a:solidFill>
                  <a:srgbClr val="287F6B"/>
                </a:solidFill>
              </a:rPr>
              <a:t/>
            </a:r>
            <a:br>
              <a:rPr lang="en" dirty="0">
                <a:solidFill>
                  <a:srgbClr val="287F6B"/>
                </a:solidFill>
              </a:rPr>
            </a:br>
            <a:r>
              <a:rPr lang="en" dirty="0" smtClean="0">
                <a:solidFill>
                  <a:srgbClr val="287F6B"/>
                </a:solidFill>
              </a:rPr>
              <a:t/>
            </a:r>
            <a:br>
              <a:rPr lang="en" dirty="0" smtClean="0">
                <a:solidFill>
                  <a:srgbClr val="287F6B"/>
                </a:solidFill>
              </a:rPr>
            </a:br>
            <a:endParaRPr dirty="0"/>
          </a:p>
        </p:txBody>
      </p:sp>
      <p:sp>
        <p:nvSpPr>
          <p:cNvPr id="106" name="Google Shape;106;p18"/>
          <p:cNvSpPr txBox="1">
            <a:spLocks noGrp="1"/>
          </p:cNvSpPr>
          <p:nvPr>
            <p:ph type="subTitle" idx="1"/>
          </p:nvPr>
        </p:nvSpPr>
        <p:spPr>
          <a:xfrm>
            <a:off x="179512" y="3003798"/>
            <a:ext cx="3914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twitter.com/i/status/1113778676380905473</a:t>
            </a:r>
            <a:endParaRPr lang="fr-FR" dirty="0" smtClean="0"/>
          </a:p>
          <a:p>
            <a:pPr marL="0" lvl="0" indent="0"/>
            <a:endParaRPr lang="fr-FR" dirty="0" smtClean="0"/>
          </a:p>
          <a:p>
            <a:pPr marL="0" lvl="0" indent="0"/>
            <a:r>
              <a:rPr lang="fr-FR" dirty="0" smtClean="0"/>
              <a:t>Ambassadeurs NAH</a:t>
            </a:r>
          </a:p>
          <a:p>
            <a:pPr marL="0" lvl="0" indent="0"/>
            <a:r>
              <a:rPr lang="fr-FR" dirty="0" smtClean="0"/>
              <a:t>Graine d’ambassadeur</a:t>
            </a:r>
          </a:p>
          <a:p>
            <a:pPr marL="0" lvl="0" indent="0"/>
            <a:endParaRPr dirty="0"/>
          </a:p>
        </p:txBody>
      </p:sp>
      <p:sp>
        <p:nvSpPr>
          <p:cNvPr id="107" name="Google Shape;107;p18"/>
          <p:cNvSpPr txBox="1">
            <a:spLocks noGrp="1"/>
          </p:cNvSpPr>
          <p:nvPr>
            <p:ph type="sldNum" idx="4294967295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2012900" cy="45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51350" y="0"/>
            <a:ext cx="992650" cy="13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79512" y="915566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4000" dirty="0">
                <a:solidFill>
                  <a:srgbClr val="287F6B"/>
                </a:solidFill>
              </a:rPr>
              <a:t>2.</a:t>
            </a:r>
            <a:r>
              <a:rPr lang="fr-FR" sz="4000" dirty="0">
                <a:solidFill>
                  <a:srgbClr val="287F6B"/>
                </a:solidFill>
              </a:rPr>
              <a:t>P</a:t>
            </a:r>
            <a:r>
              <a:rPr lang="en" sz="4000" dirty="0">
                <a:solidFill>
                  <a:srgbClr val="287F6B"/>
                </a:solidFill>
              </a:rPr>
              <a:t>résentation des dispositifs nationaux</a:t>
            </a:r>
            <a:endParaRPr lang="fr-FR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91830"/>
            <a:ext cx="2738756" cy="156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9088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539552" y="677441"/>
            <a:ext cx="5511300" cy="136281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B439"/>
                </a:solidFill>
                <a:latin typeface="Lato"/>
                <a:ea typeface="Lato"/>
                <a:cs typeface="Lato"/>
                <a:sym typeface="Lato"/>
              </a:rPr>
              <a:t>Mallette classe respect</a:t>
            </a:r>
            <a:endParaRPr b="1" dirty="0">
              <a:solidFill>
                <a:srgbClr val="FFB43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20"/>
          <p:cNvSpPr txBox="1">
            <a:spLocks noGrp="1"/>
          </p:cNvSpPr>
          <p:nvPr>
            <p:ph type="body" idx="1"/>
          </p:nvPr>
        </p:nvSpPr>
        <p:spPr>
          <a:xfrm>
            <a:off x="181400" y="2139702"/>
            <a:ext cx="1831500" cy="1748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b="1" dirty="0" smtClean="0">
                <a:latin typeface="Nunito"/>
                <a:ea typeface="Nunito"/>
                <a:cs typeface="Nunito"/>
                <a:sym typeface="Nunito"/>
              </a:rPr>
              <a:t>CM1 CM2</a:t>
            </a:r>
            <a:endParaRPr sz="1100" b="1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dirty="0" smtClean="0">
                <a:latin typeface="Nunito Light"/>
                <a:ea typeface="Nunito Light"/>
                <a:cs typeface="Nunito Light"/>
                <a:sym typeface="Nunito Light"/>
              </a:rPr>
              <a:t>4 séquences 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100" dirty="0" smtClean="0">
                <a:latin typeface="Nunito Light"/>
                <a:ea typeface="Nunito Light"/>
                <a:cs typeface="Nunito Light"/>
                <a:sym typeface="Nunito Light"/>
              </a:rPr>
              <a:t>▪ L</a:t>
            </a:r>
            <a:r>
              <a:rPr lang="en" sz="1100" dirty="0" smtClean="0">
                <a:latin typeface="Nunito Light"/>
                <a:ea typeface="Nunito Light"/>
                <a:cs typeface="Nunito Light"/>
                <a:sym typeface="Nunito Light"/>
              </a:rPr>
              <a:t>e phénomène de harcèlement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100" dirty="0" smtClean="0">
                <a:latin typeface="Nunito Light"/>
                <a:ea typeface="Nunito Light"/>
                <a:cs typeface="Nunito Light"/>
                <a:sym typeface="Nunito Light"/>
              </a:rPr>
              <a:t>▪ L</a:t>
            </a:r>
            <a:r>
              <a:rPr lang="en" sz="1100" dirty="0" smtClean="0">
                <a:latin typeface="Nunito Light"/>
                <a:ea typeface="Nunito Light"/>
                <a:cs typeface="Nunito Light"/>
                <a:sym typeface="Nunito Light"/>
              </a:rPr>
              <a:t>e groupe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100" dirty="0" smtClean="0">
                <a:latin typeface="Nunito Light"/>
                <a:ea typeface="Nunito Light"/>
                <a:cs typeface="Nunito Light"/>
                <a:sym typeface="Nunito Light"/>
              </a:rPr>
              <a:t>▪ L</a:t>
            </a:r>
            <a:r>
              <a:rPr lang="en" sz="1100" dirty="0" smtClean="0">
                <a:latin typeface="Nunito Light"/>
                <a:ea typeface="Nunito Light"/>
                <a:cs typeface="Nunito Light"/>
                <a:sym typeface="Nunito Light"/>
              </a:rPr>
              <a:t>es émotions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100" dirty="0" smtClean="0">
                <a:latin typeface="Nunito Light"/>
                <a:ea typeface="Nunito Light"/>
                <a:cs typeface="Nunito Light"/>
                <a:sym typeface="Nunito Light"/>
              </a:rPr>
              <a:t>▪ L</a:t>
            </a:r>
            <a:r>
              <a:rPr lang="en" sz="1100" dirty="0" smtClean="0">
                <a:latin typeface="Nunito Light"/>
                <a:ea typeface="Nunito Light"/>
                <a:cs typeface="Nunito Light"/>
                <a:sym typeface="Nunito Light"/>
              </a:rPr>
              <a:t>es jeux</a:t>
            </a:r>
            <a:endParaRPr sz="1100" dirty="0"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2"/>
          </p:nvPr>
        </p:nvSpPr>
        <p:spPr>
          <a:xfrm>
            <a:off x="2415137" y="2083875"/>
            <a:ext cx="1831500" cy="13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b="1" dirty="0" smtClean="0">
                <a:latin typeface="Nunito"/>
                <a:ea typeface="Nunito"/>
                <a:cs typeface="Nunito"/>
                <a:sym typeface="Nunito"/>
              </a:rPr>
              <a:t>La mallette passe en 6eme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dirty="0" smtClean="0">
                <a:latin typeface="Nunito"/>
                <a:ea typeface="Nunito"/>
                <a:cs typeface="Nunito"/>
                <a:sym typeface="Nunito"/>
              </a:rPr>
              <a:t>▪ Prévenir les Cyberviolences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100" dirty="0" smtClean="0">
                <a:latin typeface="Nunito"/>
                <a:ea typeface="Nunito"/>
                <a:cs typeface="Nunito"/>
                <a:sym typeface="Nunito"/>
              </a:rPr>
              <a:t>▪ Questionner les </a:t>
            </a:r>
            <a:r>
              <a:rPr lang="fr-FR" sz="1100" dirty="0">
                <a:latin typeface="Nunito"/>
                <a:ea typeface="Nunito"/>
                <a:cs typeface="Nunito"/>
                <a:sym typeface="Nunito"/>
              </a:rPr>
              <a:t>r</a:t>
            </a:r>
            <a:r>
              <a:rPr lang="fr-FR" sz="1100" dirty="0" smtClean="0">
                <a:latin typeface="Nunito"/>
                <a:ea typeface="Nunito"/>
                <a:cs typeface="Nunito"/>
                <a:sym typeface="Nunito"/>
              </a:rPr>
              <a:t>elations garçons filles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100" dirty="0" smtClean="0">
                <a:latin typeface="Nunito"/>
                <a:ea typeface="Nunito"/>
                <a:cs typeface="Nunito"/>
                <a:sym typeface="Nunito"/>
              </a:rPr>
              <a:t>▪ Questionner nos émotions celles des autres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100" dirty="0" smtClean="0">
                <a:latin typeface="Nunito"/>
                <a:ea typeface="Nunito"/>
                <a:cs typeface="Nunito"/>
                <a:sym typeface="Nunito"/>
              </a:rPr>
              <a:t>▪ Renforcer la culture commune de prévention du harcèlement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100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0"/>
          <p:cNvSpPr txBox="1">
            <a:spLocks noGrp="1"/>
          </p:cNvSpPr>
          <p:nvPr>
            <p:ph type="body" idx="3"/>
          </p:nvPr>
        </p:nvSpPr>
        <p:spPr>
          <a:xfrm>
            <a:off x="107504" y="4449300"/>
            <a:ext cx="4315722" cy="13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fr-FR" sz="1800" dirty="0">
                <a:hlinkClick r:id="rId3"/>
              </a:rPr>
              <a:t>http://nonauharcelement.ac-versailles.fr/</a:t>
            </a:r>
            <a:endParaRPr sz="1800" dirty="0"/>
          </a:p>
        </p:txBody>
      </p:sp>
      <p:sp>
        <p:nvSpPr>
          <p:cNvPr id="138" name="Google Shape;138;p20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42" name="Google Shape;14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2012900" cy="45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51350" y="0"/>
            <a:ext cx="992650" cy="135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03598"/>
            <a:ext cx="3275126" cy="350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/>
          <p:nvPr/>
        </p:nvSpPr>
        <p:spPr>
          <a:xfrm>
            <a:off x="953221" y="623036"/>
            <a:ext cx="1863608" cy="3921828"/>
          </a:xfrm>
          <a:custGeom>
            <a:avLst/>
            <a:gdLst/>
            <a:ahLst/>
            <a:cxnLst/>
            <a:rect l="l" t="t" r="r" b="b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1084950" y="1188850"/>
            <a:ext cx="1589700" cy="28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Place your screenshot here</a:t>
            </a:r>
            <a:endParaRPr sz="10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4294967295"/>
          </p:nvPr>
        </p:nvSpPr>
        <p:spPr>
          <a:xfrm>
            <a:off x="5076056" y="444300"/>
            <a:ext cx="3960440" cy="42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400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Présentation du kit de sensibilisation elèves</a:t>
            </a:r>
            <a:endParaRPr sz="44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3730"/>
            <a:ext cx="475252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45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9088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>
            <a:spLocks noGrp="1"/>
          </p:cNvSpPr>
          <p:nvPr>
            <p:ph type="title"/>
          </p:nvPr>
        </p:nvSpPr>
        <p:spPr>
          <a:xfrm>
            <a:off x="301780" y="683441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B439"/>
                </a:solidFill>
                <a:latin typeface="Lato"/>
                <a:ea typeface="Lato"/>
                <a:cs typeface="Lato"/>
                <a:sym typeface="Lato"/>
              </a:rPr>
              <a:t>Deviens HelpeR</a:t>
            </a:r>
            <a:endParaRPr b="1" dirty="0">
              <a:solidFill>
                <a:srgbClr val="FFB43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8" name="Google Shape;158;p22"/>
          <p:cNvSpPr txBox="1">
            <a:spLocks noGrp="1"/>
          </p:cNvSpPr>
          <p:nvPr>
            <p:ph type="body" idx="1"/>
          </p:nvPr>
        </p:nvSpPr>
        <p:spPr>
          <a:xfrm>
            <a:off x="28212" y="2799719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# </a:t>
            </a:r>
            <a:r>
              <a:rPr lang="en" sz="2000" b="1" dirty="0" smtClean="0"/>
              <a:t>R</a:t>
            </a:r>
            <a:r>
              <a:rPr lang="en" b="1" dirty="0" smtClean="0"/>
              <a:t>epérer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/>
              <a:t>Comprendre les effets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/>
              <a:t>Comprendre les spécificités de </a:t>
            </a:r>
            <a:endParaRPr dirty="0"/>
          </a:p>
        </p:txBody>
      </p:sp>
      <p:sp>
        <p:nvSpPr>
          <p:cNvPr id="159" name="Google Shape;159;p22"/>
          <p:cNvSpPr txBox="1">
            <a:spLocks noGrp="1"/>
          </p:cNvSpPr>
          <p:nvPr>
            <p:ph type="body" idx="2"/>
          </p:nvPr>
        </p:nvSpPr>
        <p:spPr>
          <a:xfrm>
            <a:off x="1763688" y="273786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# </a:t>
            </a:r>
            <a:r>
              <a:rPr lang="en" sz="2000" b="1" dirty="0" smtClean="0"/>
              <a:t>R</a:t>
            </a:r>
            <a:r>
              <a:rPr lang="en" b="1" dirty="0" smtClean="0"/>
              <a:t>alentir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dirty="0" smtClean="0"/>
              <a:t>P</a:t>
            </a:r>
            <a:r>
              <a:rPr lang="en" dirty="0" smtClean="0"/>
              <a:t>rendre le temps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/>
              <a:t>Réfléchir avant de liker ou partager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dirty="0" smtClean="0"/>
              <a:t>P</a:t>
            </a:r>
            <a:r>
              <a:rPr lang="en" dirty="0" smtClean="0"/>
              <a:t>rotéger sa vir privée</a:t>
            </a:r>
            <a:endParaRPr dirty="0"/>
          </a:p>
        </p:txBody>
      </p:sp>
      <p:sp>
        <p:nvSpPr>
          <p:cNvPr id="160" name="Google Shape;160;p22"/>
          <p:cNvSpPr txBox="1">
            <a:spLocks noGrp="1"/>
          </p:cNvSpPr>
          <p:nvPr>
            <p:ph type="body" idx="3"/>
          </p:nvPr>
        </p:nvSpPr>
        <p:spPr>
          <a:xfrm>
            <a:off x="3669299" y="271030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# </a:t>
            </a:r>
            <a:r>
              <a:rPr lang="en" sz="2000" b="1" dirty="0" smtClean="0"/>
              <a:t>R</a:t>
            </a:r>
            <a:r>
              <a:rPr lang="en" b="1" dirty="0" smtClean="0"/>
              <a:t>éagir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/>
              <a:t>Rompre l’isolement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/>
              <a:t>Lever l’invisibilité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/>
              <a:t>Devenir actif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p22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62" name="Google Shape;16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012900" cy="45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1350" y="0"/>
            <a:ext cx="992650" cy="13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2"/>
          <p:cNvSpPr/>
          <p:nvPr/>
        </p:nvSpPr>
        <p:spPr>
          <a:xfrm>
            <a:off x="113784" y="2363029"/>
            <a:ext cx="375993" cy="347276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439"/>
              </a:solidFill>
            </a:endParaRPr>
          </a:p>
        </p:txBody>
      </p:sp>
      <p:sp>
        <p:nvSpPr>
          <p:cNvPr id="165" name="Google Shape;165;p22"/>
          <p:cNvSpPr/>
          <p:nvPr/>
        </p:nvSpPr>
        <p:spPr>
          <a:xfrm>
            <a:off x="2075909" y="2363029"/>
            <a:ext cx="375993" cy="347276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2"/>
          <p:cNvSpPr/>
          <p:nvPr/>
        </p:nvSpPr>
        <p:spPr>
          <a:xfrm>
            <a:off x="3964509" y="2363029"/>
            <a:ext cx="375993" cy="347276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66;p22"/>
          <p:cNvSpPr/>
          <p:nvPr/>
        </p:nvSpPr>
        <p:spPr>
          <a:xfrm>
            <a:off x="5680147" y="2363029"/>
            <a:ext cx="375993" cy="347276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60;p22"/>
          <p:cNvSpPr txBox="1">
            <a:spLocks/>
          </p:cNvSpPr>
          <p:nvPr/>
        </p:nvSpPr>
        <p:spPr>
          <a:xfrm>
            <a:off x="5509430" y="2743760"/>
            <a:ext cx="1770530" cy="2864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×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×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×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×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●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indent="0">
              <a:buFont typeface="Lato Light"/>
              <a:buNone/>
            </a:pPr>
            <a:r>
              <a:rPr lang="en-US" b="1" dirty="0" smtClean="0"/>
              <a:t># </a:t>
            </a:r>
            <a:r>
              <a:rPr lang="en-US" sz="2000" b="1" dirty="0" smtClean="0"/>
              <a:t>R</a:t>
            </a:r>
            <a:r>
              <a:rPr lang="en-US" b="1" dirty="0" smtClean="0"/>
              <a:t>elayer</a:t>
            </a:r>
          </a:p>
          <a:p>
            <a:pPr marL="0" indent="0">
              <a:buFont typeface="Lato Light"/>
              <a:buNone/>
            </a:pPr>
            <a:r>
              <a:rPr lang="en-US" dirty="0" smtClean="0"/>
              <a:t>Informer les adultes</a:t>
            </a:r>
          </a:p>
          <a:p>
            <a:pPr marL="0" indent="0">
              <a:buFont typeface="Lato Light"/>
              <a:buNone/>
            </a:pPr>
            <a:r>
              <a:rPr lang="en-US" dirty="0" smtClean="0"/>
              <a:t>S’engager</a:t>
            </a:r>
          </a:p>
          <a:p>
            <a:pPr marL="0" indent="0">
              <a:buFont typeface="Lato Light"/>
              <a:buNone/>
            </a:pPr>
            <a:r>
              <a:rPr lang="en-US" dirty="0" smtClean="0"/>
              <a:t>Former</a:t>
            </a:r>
            <a:endParaRPr lang="en-US" dirty="0"/>
          </a:p>
        </p:txBody>
      </p:sp>
      <p:sp>
        <p:nvSpPr>
          <p:cNvPr id="2" name="ZoneTexte 1"/>
          <p:cNvSpPr txBox="1"/>
          <p:nvPr/>
        </p:nvSpPr>
        <p:spPr>
          <a:xfrm>
            <a:off x="184760" y="1563638"/>
            <a:ext cx="5316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34343"/>
              </a:buClr>
              <a:buSzPts val="4800"/>
            </a:pPr>
            <a:r>
              <a:rPr lang="fr-FR" sz="1800" b="1" dirty="0">
                <a:solidFill>
                  <a:srgbClr val="FFB439"/>
                </a:solidFill>
                <a:latin typeface="Lato"/>
                <a:ea typeface="Lato"/>
                <a:cs typeface="Lato"/>
                <a:sym typeface="Lato Hairline"/>
              </a:rPr>
              <a:t>4 R </a:t>
            </a:r>
            <a:r>
              <a:rPr lang="fr-FR" sz="1800" b="1" dirty="0" smtClean="0">
                <a:solidFill>
                  <a:srgbClr val="FFB439"/>
                </a:solidFill>
                <a:latin typeface="Lato"/>
                <a:ea typeface="Lato"/>
                <a:cs typeface="Lato"/>
                <a:sym typeface="Lato Hairline"/>
              </a:rPr>
              <a:t>pour devenir </a:t>
            </a:r>
            <a:r>
              <a:rPr lang="fr-FR" sz="1800" b="1" dirty="0">
                <a:solidFill>
                  <a:srgbClr val="FFB439"/>
                </a:solidFill>
                <a:latin typeface="Lato"/>
                <a:ea typeface="Lato"/>
                <a:cs typeface="Lato"/>
                <a:sym typeface="Lato Hairline"/>
              </a:rPr>
              <a:t>témoin-acteur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="" xmlns:a16="http://schemas.microsoft.com/office/drawing/2014/main" id="{54262458-54A7-4DDF-A11F-6CAEBCEDF4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3215" y="64977"/>
            <a:ext cx="3162960" cy="16342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glamou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414</Words>
  <Application>Microsoft Office PowerPoint</Application>
  <PresentationFormat>Affichage à l'écran (16:9)</PresentationFormat>
  <Paragraphs>128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6" baseType="lpstr">
      <vt:lpstr>Arial</vt:lpstr>
      <vt:lpstr>Lato Light</vt:lpstr>
      <vt:lpstr>Nunito</vt:lpstr>
      <vt:lpstr>Lato</vt:lpstr>
      <vt:lpstr>Lato Hairline</vt:lpstr>
      <vt:lpstr>Quicksand</vt:lpstr>
      <vt:lpstr>Raleway</vt:lpstr>
      <vt:lpstr>Times New Roman</vt:lpstr>
      <vt:lpstr>Nunito Light</vt:lpstr>
      <vt:lpstr>Calibri</vt:lpstr>
      <vt:lpstr>Eglamour template</vt:lpstr>
      <vt:lpstr>PARCOURS  FAIRE FACE AU HARCELEMENT</vt:lpstr>
      <vt:lpstr>Objectifs</vt:lpstr>
      <vt:lpstr>Présentation PowerPoint</vt:lpstr>
      <vt:lpstr>1.Travail en groupes</vt:lpstr>
      <vt:lpstr>Après-midi</vt:lpstr>
      <vt:lpstr>       </vt:lpstr>
      <vt:lpstr>Mallette classe respect</vt:lpstr>
      <vt:lpstr>Présentation PowerPoint</vt:lpstr>
      <vt:lpstr>Deviens HelpeR</vt:lpstr>
      <vt:lpstr>Travail en ateliers</vt:lpstr>
      <vt:lpstr>Rédiger la charte</vt:lpstr>
      <vt:lpstr>Deviens Helpers</vt:lpstr>
      <vt:lpstr>Présentation des ressources</vt:lpstr>
      <vt:lpstr>Merci</vt:lpstr>
      <vt:lpstr>This is a slide title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PARCOURS  FAIRE FACE AU HARCELEMENT</dc:title>
  <dc:creator>Stephanie-Barba Miraut-Boudjennah</dc:creator>
  <cp:lastModifiedBy>Karina Jegout</cp:lastModifiedBy>
  <cp:revision>36</cp:revision>
  <dcterms:modified xsi:type="dcterms:W3CDTF">2019-04-08T15:23:27Z</dcterms:modified>
</cp:coreProperties>
</file>