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82" r:id="rId4"/>
    <p:sldId id="304" r:id="rId5"/>
    <p:sldId id="302" r:id="rId6"/>
    <p:sldId id="303" r:id="rId7"/>
    <p:sldId id="289" r:id="rId8"/>
    <p:sldId id="27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anose="020B0003030101060003" pitchFamily="3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ed Boudjema" initials="M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088"/>
    <a:srgbClr val="FD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7" autoAdjust="0"/>
  </p:normalViewPr>
  <p:slideViewPr>
    <p:cSldViewPr>
      <p:cViewPr varScale="1">
        <p:scale>
          <a:sx n="135" d="100"/>
          <a:sy n="135" d="100"/>
        </p:scale>
        <p:origin x="-92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00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61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concept de plan de prévention est née de la circulaire du 16 aout 2006. La notion de violences scolaires entrent à l’école et un certain nombres de dispositifs en découlent</a:t>
            </a:r>
          </a:p>
          <a:p>
            <a:r>
              <a:rPr lang="fr-FR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mise en oeuvre des Équipes mobiles de sécurité ( 2010), SIVIS logiciel de remontées des faits de violence, Assistants chargés de prévention des violences 2012, diagnostics de sécurité 2010.</a:t>
            </a:r>
          </a:p>
          <a:p>
            <a:r>
              <a:rPr lang="fr-FR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instance est convoquée pour répondre à ses violences : le Comité d’Éducation à la Santé et à la citoyenneté, qui doit en autre construire le plan de prévention qui va ensuite être voté au CA (missions redéfinies en 2006).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54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0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7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29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2bi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140494"/>
            <a:ext cx="84232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42950" indent="-285750">
              <a:buFont typeface="Wingdings" panose="05000000000000000000" pitchFamily="2" charset="2"/>
              <a:buChar char="q"/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55576" y="330008"/>
            <a:ext cx="7272808" cy="54006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26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699792" y="2090938"/>
            <a:ext cx="6843300" cy="12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Suivi et Perfectionnement du Pôle Ressources</a:t>
            </a:r>
            <a:endParaRPr sz="36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304" y="3608230"/>
            <a:ext cx="1368152" cy="141678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64300" y="0"/>
            <a:ext cx="1079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7F6B"/>
                </a:solidFill>
                <a:latin typeface="Raleway"/>
                <a:ea typeface="Raleway"/>
                <a:cs typeface="Raleway"/>
                <a:sym typeface="Raleway"/>
              </a:rPr>
              <a:t>2018-2020</a:t>
            </a:r>
            <a:endParaRPr dirty="0">
              <a:solidFill>
                <a:srgbClr val="287F6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006450" y="567699"/>
            <a:ext cx="7536143" cy="103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 smtClean="0">
                <a:solidFill>
                  <a:srgbClr val="FFB439"/>
                </a:solidFill>
                <a:latin typeface="Lato"/>
                <a:ea typeface="Quicksand"/>
                <a:cs typeface="Quicksand"/>
                <a:sym typeface="Quicksand"/>
              </a:rPr>
              <a:t>Module 12</a:t>
            </a: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logo_dsden92_comple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3838"/>
            <a:ext cx="14732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99592" y="555526"/>
            <a:ext cx="5040560" cy="480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u="sng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Les objectifs :</a:t>
            </a:r>
            <a:endParaRPr b="1" u="sng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827584" y="1356584"/>
            <a:ext cx="5832648" cy="3674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fr-FR" b="1" dirty="0">
                <a:solidFill>
                  <a:srgbClr val="FDB714"/>
                </a:solidFill>
              </a:rPr>
              <a:t>Accompagner les équipes à agir sur le </a:t>
            </a:r>
            <a:r>
              <a:rPr lang="fr-FR" b="1" dirty="0" smtClean="0">
                <a:solidFill>
                  <a:srgbClr val="FDB714"/>
                </a:solidFill>
              </a:rPr>
              <a:t>harcèlement</a:t>
            </a:r>
          </a:p>
          <a:p>
            <a:pPr marL="127000" indent="0">
              <a:buNone/>
            </a:pPr>
            <a:endParaRPr lang="fr-FR" dirty="0" smtClean="0">
              <a:solidFill>
                <a:srgbClr val="FDB714"/>
              </a:solidFill>
            </a:endParaRPr>
          </a:p>
          <a:p>
            <a:pPr marL="127000" indent="0">
              <a:buNone/>
            </a:pPr>
            <a:r>
              <a:rPr lang="fr-FR" dirty="0" smtClean="0">
                <a:solidFill>
                  <a:srgbClr val="FDB714"/>
                </a:solidFill>
              </a:rPr>
              <a:t>- Savoir conduire un entretien en utilisant le langage adapté à la situation </a:t>
            </a:r>
            <a:endParaRPr lang="fr-FR" dirty="0">
              <a:solidFill>
                <a:srgbClr val="FDB714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rgbClr val="FDB714"/>
                </a:solidFill>
              </a:rPr>
              <a:t>- </a:t>
            </a:r>
            <a:r>
              <a:rPr lang="fr-FR" dirty="0" smtClean="0">
                <a:solidFill>
                  <a:srgbClr val="FDB714"/>
                </a:solidFill>
              </a:rPr>
              <a:t>Apporter sa contribution à la mise en œuvre des éducations transversales</a:t>
            </a:r>
            <a:endParaRPr lang="fr-FR" dirty="0">
              <a:solidFill>
                <a:srgbClr val="FDB714"/>
              </a:solidFill>
            </a:endParaRPr>
          </a:p>
          <a:p>
            <a:pPr marL="127000" indent="0">
              <a:buNone/>
            </a:pPr>
            <a:r>
              <a:rPr lang="fr-FR" dirty="0" smtClean="0">
                <a:solidFill>
                  <a:srgbClr val="FDB714"/>
                </a:solidFill>
              </a:rPr>
              <a:t>- </a:t>
            </a:r>
            <a:r>
              <a:rPr lang="fr-FR" dirty="0" smtClean="0">
                <a:solidFill>
                  <a:srgbClr val="FFC000"/>
                </a:solidFill>
              </a:rPr>
              <a:t>Coopérer</a:t>
            </a:r>
            <a:r>
              <a:rPr lang="fr-FR" dirty="0" smtClean="0">
                <a:solidFill>
                  <a:srgbClr val="FDB714"/>
                </a:solidFill>
              </a:rPr>
              <a:t> avec les parents</a:t>
            </a:r>
            <a:endParaRPr lang="fr-FR" dirty="0">
              <a:solidFill>
                <a:srgbClr val="FDB714"/>
              </a:solidFill>
            </a:endParaRPr>
          </a:p>
          <a:p>
            <a:pPr marL="127000" indent="0">
              <a:buNone/>
            </a:pPr>
            <a:r>
              <a:rPr lang="fr-FR" dirty="0" smtClean="0">
                <a:solidFill>
                  <a:srgbClr val="FFC000"/>
                </a:solidFill>
              </a:rPr>
              <a:t>- Coopérer avec les équipes pédagogiques  et éducatives d’autres écoles, d’autres établissements</a:t>
            </a:r>
          </a:p>
          <a:p>
            <a:pPr marL="127000" indent="0">
              <a:buNone/>
            </a:pPr>
            <a:r>
              <a:rPr lang="fr-FR" i="1" dirty="0"/>
              <a:t> </a:t>
            </a:r>
            <a:endParaRPr lang="fr-FR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2011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71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19838" y="771550"/>
            <a:ext cx="6264696" cy="2304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 smtClean="0">
                <a:solidFill>
                  <a:srgbClr val="287F6B"/>
                </a:solidFill>
              </a:rPr>
              <a:t>Jeu de la Dictature </a:t>
            </a:r>
            <a:endParaRPr sz="5400"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2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1203597"/>
            <a:ext cx="8784976" cy="3816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Des espions sont désignés en secret.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Personne ne peut parler.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Touché entre les omoplates : je me fige.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Quelqu’un pose ses deux mains sur mes épaules :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je suis libre.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0008"/>
            <a:ext cx="8208912" cy="540060"/>
          </a:xfrm>
        </p:spPr>
        <p:txBody>
          <a:bodyPr/>
          <a:lstStyle/>
          <a:p>
            <a:r>
              <a:rPr lang="fr-FR" dirty="0" smtClean="0"/>
              <a:t> MISE EN ACTIVITE – Le jeu de la « dictature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51670"/>
            <a:ext cx="2335053" cy="12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339502"/>
            <a:ext cx="4320480" cy="1235372"/>
          </a:xfrm>
        </p:spPr>
        <p:txBody>
          <a:bodyPr/>
          <a:lstStyle/>
          <a:p>
            <a:r>
              <a:rPr lang="fr-FR" sz="4000" dirty="0" smtClean="0">
                <a:solidFill>
                  <a:srgbClr val="7030A0"/>
                </a:solidFill>
              </a:rPr>
              <a:t>Conférence </a:t>
            </a:r>
            <a:r>
              <a:rPr lang="fr-FR" sz="4000" dirty="0">
                <a:solidFill>
                  <a:srgbClr val="7030A0"/>
                </a:solidFill>
              </a:rPr>
              <a:t>D</a:t>
            </a:r>
            <a:r>
              <a:rPr lang="fr-FR" sz="4000" dirty="0" smtClean="0">
                <a:solidFill>
                  <a:srgbClr val="7030A0"/>
                </a:solidFill>
              </a:rPr>
              <a:t>ébat 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915566"/>
            <a:ext cx="5904656" cy="576064"/>
          </a:xfrm>
        </p:spPr>
        <p:txBody>
          <a:bodyPr/>
          <a:lstStyle/>
          <a:p>
            <a:pPr algn="ctr"/>
            <a:r>
              <a:rPr lang="fr-F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Echange avec les différents partenaires</a:t>
            </a:r>
            <a:endParaRPr lang="fr-F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Google Shape;1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7504" y="1635646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Présentation e-</a:t>
            </a:r>
            <a:r>
              <a:rPr lang="fr-FR" sz="1800" b="1" dirty="0" err="1"/>
              <a:t>protect</a:t>
            </a:r>
            <a:r>
              <a:rPr lang="fr-FR" sz="1800" b="1" dirty="0"/>
              <a:t> </a:t>
            </a:r>
            <a:r>
              <a:rPr lang="fr-FR" sz="1800" dirty="0"/>
              <a:t>(qui sera généralisé l’année prochaine)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BPDJ Gendarmerie</a:t>
            </a:r>
            <a:r>
              <a:rPr lang="fr-FR" sz="1800" dirty="0"/>
              <a:t> : quelle </a:t>
            </a:r>
            <a:r>
              <a:rPr lang="fr-FR" sz="1800" dirty="0" smtClean="0"/>
              <a:t>processus </a:t>
            </a:r>
            <a:r>
              <a:rPr lang="fr-FR" sz="1800" dirty="0"/>
              <a:t>quand saisie harcèlement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Représentant fédé parents </a:t>
            </a:r>
            <a:r>
              <a:rPr lang="fr-FR" sz="1800" b="1" dirty="0" smtClean="0"/>
              <a:t>: </a:t>
            </a:r>
            <a:r>
              <a:rPr lang="fr-FR" sz="1800" dirty="0" smtClean="0"/>
              <a:t>M. </a:t>
            </a:r>
            <a:r>
              <a:rPr lang="fr-FR" sz="1800" dirty="0" err="1" smtClean="0"/>
              <a:t>Tane</a:t>
            </a:r>
            <a:r>
              <a:rPr lang="fr-FR" sz="1800" dirty="0" smtClean="0"/>
              <a:t>, représentant départemental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/>
              <a:t>Ambassadeurs lycéens : </a:t>
            </a:r>
            <a:r>
              <a:rPr lang="fr-FR" sz="1800" dirty="0" smtClean="0"/>
              <a:t>comment vous êtes mobilisés ? Quelles démarches pour devenir ambassadeurs lycéens 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smtClean="0"/>
              <a:t>SOS </a:t>
            </a:r>
            <a:r>
              <a:rPr lang="fr-FR" sz="1800" b="1" dirty="0"/>
              <a:t>violences </a:t>
            </a:r>
            <a:r>
              <a:rPr lang="fr-FR" sz="1800" dirty="0"/>
              <a:t>pris en charge par le CAAEE</a:t>
            </a:r>
          </a:p>
        </p:txBody>
      </p:sp>
    </p:spTree>
    <p:extLst>
      <p:ext uri="{BB962C8B-B14F-4D97-AF65-F5344CB8AC3E}">
        <p14:creationId xmlns:p14="http://schemas.microsoft.com/office/powerpoint/2010/main" val="3926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4227934"/>
            <a:ext cx="5760640" cy="1159800"/>
          </a:xfrm>
        </p:spPr>
        <p:txBody>
          <a:bodyPr/>
          <a:lstStyle/>
          <a:p>
            <a:r>
              <a:rPr lang="fr-FR" sz="4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à votre disposition</a:t>
            </a:r>
            <a:r>
              <a:rPr lang="fr-FR" sz="4400" dirty="0" smtClean="0">
                <a:solidFill>
                  <a:srgbClr val="7030A0"/>
                </a:solidFill>
              </a:rPr>
              <a:t>:</a:t>
            </a:r>
            <a:r>
              <a:rPr lang="fr-FR" dirty="0" smtClean="0">
                <a:solidFill>
                  <a:srgbClr val="7030A0"/>
                </a:solidFill>
              </a:rPr>
              <a:t/>
            </a:r>
            <a:br>
              <a:rPr lang="fr-FR" dirty="0" smtClean="0">
                <a:solidFill>
                  <a:srgbClr val="7030A0"/>
                </a:solidFill>
              </a:rPr>
            </a:br>
            <a:r>
              <a:rPr lang="fr-FR" sz="4000" dirty="0" smtClean="0">
                <a:solidFill>
                  <a:srgbClr val="7030A0"/>
                </a:solidFill>
              </a:rPr>
              <a:t/>
            </a:r>
            <a:br>
              <a:rPr lang="fr-FR" sz="4000" dirty="0" smtClean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>- Ruche NAH</a:t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>- Prix coup de cœur NAH  - Le Chesnay</a:t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>- Présentation mallette Harcèlement</a:t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>- Outils </a:t>
            </a:r>
            <a:r>
              <a:rPr lang="fr-FR" sz="2800" dirty="0" err="1" smtClean="0">
                <a:solidFill>
                  <a:srgbClr val="7030A0"/>
                </a:solidFill>
              </a:rPr>
              <a:t>Maif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 err="1" smtClean="0">
                <a:solidFill>
                  <a:srgbClr val="7030A0"/>
                </a:solidFill>
              </a:rPr>
              <a:t>Tralalalère</a:t>
            </a:r>
            <a:r>
              <a:rPr lang="fr-FR" sz="2800" dirty="0" smtClean="0">
                <a:solidFill>
                  <a:srgbClr val="7030A0"/>
                </a:solidFill>
              </a:rPr>
              <a:t/>
            </a:r>
            <a:br>
              <a:rPr lang="fr-FR" sz="2800" dirty="0" smtClean="0">
                <a:solidFill>
                  <a:srgbClr val="7030A0"/>
                </a:solidFill>
              </a:rPr>
            </a:br>
            <a:endParaRPr lang="fr-FR" sz="2800" dirty="0">
              <a:solidFill>
                <a:srgbClr val="7030A0"/>
              </a:solidFill>
            </a:endParaRPr>
          </a:p>
        </p:txBody>
      </p:sp>
      <p:pic>
        <p:nvPicPr>
          <p:cNvPr id="4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2011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71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0" y="962806"/>
            <a:ext cx="6696744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 smtClean="0">
                <a:solidFill>
                  <a:srgbClr val="287F6B"/>
                </a:solidFill>
              </a:rPr>
              <a:t>Les sites ressources</a:t>
            </a:r>
            <a:endParaRPr sz="3200" dirty="0">
              <a:solidFill>
                <a:srgbClr val="287F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8190"/>
            <a:ext cx="2710534" cy="17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19672" y="1855157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99088"/>
                </a:solidFill>
              </a:rPr>
              <a:t>http://nonauharcelement.ac-versailles.fr/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1" y="3291830"/>
            <a:ext cx="267562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907704" y="3943761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99088"/>
                </a:solidFill>
              </a:rPr>
              <a:t>https://www.nonauharcelement.education.gouv.fr/</a:t>
            </a:r>
          </a:p>
        </p:txBody>
      </p:sp>
    </p:spTree>
    <p:extLst>
      <p:ext uri="{BB962C8B-B14F-4D97-AF65-F5344CB8AC3E}">
        <p14:creationId xmlns:p14="http://schemas.microsoft.com/office/powerpoint/2010/main" val="18554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ctrTitle" idx="4294967295"/>
          </p:nvPr>
        </p:nvSpPr>
        <p:spPr>
          <a:xfrm>
            <a:off x="0" y="873125"/>
            <a:ext cx="4864100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highlight>
                  <a:srgbClr val="FFB439"/>
                </a:highlight>
                <a:latin typeface="Lato"/>
                <a:ea typeface="Lato"/>
                <a:cs typeface="Lato"/>
                <a:sym typeface="Lato"/>
              </a:rPr>
              <a:t>Merci</a:t>
            </a:r>
            <a:endParaRPr sz="6000" b="1" dirty="0">
              <a:solidFill>
                <a:srgbClr val="FFFFFF"/>
              </a:solidFill>
              <a:highlight>
                <a:srgbClr val="FFB43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4294967295"/>
          </p:nvPr>
        </p:nvSpPr>
        <p:spPr>
          <a:xfrm>
            <a:off x="0" y="2071688"/>
            <a:ext cx="486410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Des questions 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4294967295"/>
          </p:nvPr>
        </p:nvSpPr>
        <p:spPr>
          <a:xfrm>
            <a:off x="0" y="2897188"/>
            <a:ext cx="4864100" cy="1373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</TotalTime>
  <Words>230</Words>
  <Application>Microsoft Office PowerPoint</Application>
  <PresentationFormat>Affichage à l'écran (16:9)</PresentationFormat>
  <Paragraphs>41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Raleway</vt:lpstr>
      <vt:lpstr>Lato Hairline</vt:lpstr>
      <vt:lpstr>Wingdings</vt:lpstr>
      <vt:lpstr>Lato Light</vt:lpstr>
      <vt:lpstr>Quicksand</vt:lpstr>
      <vt:lpstr>Lato</vt:lpstr>
      <vt:lpstr>Courier New</vt:lpstr>
      <vt:lpstr>Eglamour template</vt:lpstr>
      <vt:lpstr>Suivi et Perfectionnement du Pôle Ressources</vt:lpstr>
      <vt:lpstr>Les objectifs :</vt:lpstr>
      <vt:lpstr>Jeu de la Dictature </vt:lpstr>
      <vt:lpstr> MISE EN ACTIVITE – Le jeu de la « dictature »</vt:lpstr>
      <vt:lpstr>Conférence Débat  </vt:lpstr>
      <vt:lpstr>Outils à votre disposition:  - Ruche NAH - Prix coup de cœur NAH  - Le Chesnay - Présentation mallette Harcèlement - Outils Maif Tralalalère </vt:lpstr>
      <vt:lpstr>Les sites ressources 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dc:creator>Christian Budex</dc:creator>
  <cp:lastModifiedBy>Karina Jegout</cp:lastModifiedBy>
  <cp:revision>158</cp:revision>
  <dcterms:modified xsi:type="dcterms:W3CDTF">2019-04-19T09:32:59Z</dcterms:modified>
</cp:coreProperties>
</file>