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8"/>
  </p:notesMasterIdLst>
  <p:sldIdLst>
    <p:sldId id="285" r:id="rId3"/>
    <p:sldId id="286" r:id="rId4"/>
    <p:sldId id="287" r:id="rId5"/>
    <p:sldId id="288" r:id="rId6"/>
    <p:sldId id="259" r:id="rId7"/>
  </p:sldIdLst>
  <p:sldSz cx="9144000" cy="5143500" type="screen16x9"/>
  <p:notesSz cx="6858000" cy="9144000"/>
  <p:embeddedFontLst>
    <p:embeddedFont>
      <p:font typeface="Lato Hairline" panose="020B060402020202020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</p:embeddedFont>
    <p:embeddedFont>
      <p:font typeface="ＭＳ Ｐゴシック" panose="020B0600070205080204" pitchFamily="3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92" d="100"/>
          <a:sy n="92" d="100"/>
        </p:scale>
        <p:origin x="-6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1633C-B606-4DD3-B065-2223107E3FA1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832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01633C-B606-4DD3-B065-2223107E3FA1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832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104A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7104A"/>
                </a:solidFill>
              </a:defRPr>
            </a:lvl1pPr>
            <a:lvl2pPr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Page </a:t>
            </a:r>
            <a:fld id="{A379FA69-CBD0-4D07-A54B-BA949AC7811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95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91854"/>
            <a:ext cx="7065962" cy="20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9102" y="2048843"/>
            <a:ext cx="6119242" cy="809625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102" y="2891805"/>
            <a:ext cx="6119242" cy="23693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338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104A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7104A"/>
                </a:solidFill>
              </a:defRPr>
            </a:lvl1pPr>
            <a:lvl2pPr>
              <a:defRPr/>
            </a:lvl2pPr>
            <a:lvl3pPr>
              <a:defRPr/>
            </a:lvl3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>
                <a:solidFill>
                  <a:srgbClr val="000000"/>
                </a:solidFill>
              </a:rPr>
              <a:t>Page </a:t>
            </a:r>
            <a:fld id="{A379FA69-CBD0-4D07-A54B-BA949AC7811C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545431"/>
            <a:ext cx="7272337" cy="15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691284" y="1815331"/>
            <a:ext cx="5761037" cy="972443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3000" b="1" baseline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>
                <a:solidFill>
                  <a:srgbClr val="000000"/>
                </a:solidFill>
              </a:rPr>
              <a:t>Page </a:t>
            </a:r>
            <a:fld id="{F19765F4-EF77-4E2B-B644-624E94BDDFAE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16138" y="4839891"/>
            <a:ext cx="5480050" cy="161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1800" kern="1200">
                <a:ea typeface="ＭＳ Ｐゴシック" panose="020B0600070205080204" pitchFamily="34" charset="-128"/>
              </a:rPr>
              <a:t>Bilan de la campagne Agir contre le harcèlement à l</a:t>
            </a:r>
            <a:r>
              <a:rPr lang="ja-JP" altLang="fr-FR" sz="1800" kern="1200">
                <a:ea typeface="ＭＳ Ｐゴシック" panose="020B0600070205080204" pitchFamily="34" charset="-128"/>
              </a:rPr>
              <a:t>’</a:t>
            </a:r>
            <a:r>
              <a:rPr lang="fr-FR" altLang="ja-JP" sz="1800" kern="1200">
                <a:ea typeface="ＭＳ Ｐゴシック" panose="020B0600070205080204" pitchFamily="34" charset="-128"/>
              </a:rPr>
              <a:t>École –Mai 2013</a:t>
            </a:r>
            <a:endParaRPr lang="fr-FR" altLang="fr-FR" sz="1800" kern="1200">
              <a:ea typeface="ＭＳ Ｐゴシック" panose="020B0600070205080204" pitchFamily="34" charset="-128"/>
            </a:endParaRP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>
                <a:solidFill>
                  <a:srgbClr val="000000"/>
                </a:solidFill>
              </a:rPr>
              <a:t>Page </a:t>
            </a:r>
            <a:fld id="{578D9661-BCC2-4105-90F2-4329E52A8131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3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6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4"/>
          <p:cNvSpPr>
            <a:spLocks/>
          </p:cNvSpPr>
          <p:nvPr/>
        </p:nvSpPr>
        <p:spPr bwMode="gray">
          <a:xfrm>
            <a:off x="0" y="0"/>
            <a:ext cx="9144000" cy="1150144"/>
          </a:xfrm>
          <a:custGeom>
            <a:avLst/>
            <a:gdLst>
              <a:gd name="T0" fmla="*/ 2147483646 w 5760"/>
              <a:gd name="T1" fmla="*/ 0 h 966"/>
              <a:gd name="T2" fmla="*/ 0 w 5760"/>
              <a:gd name="T3" fmla="*/ 0 h 966"/>
              <a:gd name="T4" fmla="*/ 0 w 5760"/>
              <a:gd name="T5" fmla="*/ 2147483646 h 966"/>
              <a:gd name="T6" fmla="*/ 2147483646 w 5760"/>
              <a:gd name="T7" fmla="*/ 2147483646 h 966"/>
              <a:gd name="T8" fmla="*/ 2147483646 w 5760"/>
              <a:gd name="T9" fmla="*/ 2147483646 h 966"/>
              <a:gd name="T10" fmla="*/ 2147483646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800" kern="1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4" y="98822"/>
            <a:ext cx="7775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4" y="1329928"/>
            <a:ext cx="77755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 Troisième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5114" y="4786313"/>
            <a:ext cx="801687" cy="20121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kern="1200">
                <a:ea typeface="ＭＳ Ｐゴシック" panose="020B0600070205080204" pitchFamily="34" charset="-128"/>
              </a:rPr>
              <a:t>Page </a:t>
            </a:r>
            <a:fld id="{CC86EFC9-23AE-4448-BCFE-B37F1EAAD1B2}" type="slidenum">
              <a:rPr lang="fr-FR" altLang="fr-FR" kern="1200" smtClean="0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‹N°›</a:t>
            </a:fld>
            <a:endParaRPr lang="fr-FR" altLang="fr-FR" kern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8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7104A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7104A"/>
          </a:solidFill>
          <a:latin typeface="Calibri" pitchFamily="-80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7104A"/>
          </a:solidFill>
          <a:latin typeface="Calibri" pitchFamily="-80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7104A"/>
          </a:solidFill>
          <a:latin typeface="Calibri" pitchFamily="-80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7104A"/>
          </a:solidFill>
          <a:latin typeface="Calibri" pitchFamily="-80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187763"/>
        </a:buClr>
        <a:buFont typeface="Wingdings" panose="05000000000000000000" pitchFamily="2" charset="2"/>
        <a:buChar char="n"/>
        <a:defRPr sz="1700" b="1">
          <a:solidFill>
            <a:srgbClr val="97104A"/>
          </a:solidFill>
          <a:latin typeface="Calibri" pitchFamily="34" charset="0"/>
          <a:ea typeface="ＭＳ Ｐゴシック" charset="0"/>
          <a:cs typeface="+mn-cs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"/>
        <a:defRPr sz="1400">
          <a:solidFill>
            <a:schemeClr val="tx1"/>
          </a:solidFill>
          <a:latin typeface="Calibri" pitchFamily="34" charset="0"/>
          <a:ea typeface="Arial" pitchFamily="-80" charset="0"/>
          <a:cs typeface="+mn-cs"/>
        </a:defRPr>
      </a:lvl2pPr>
      <a:lvl3pPr marL="425450" indent="195263" algn="l" rtl="0" eaLnBrk="0" fontAlgn="base" hangingPunct="0">
        <a:spcBef>
          <a:spcPct val="20000"/>
        </a:spcBef>
        <a:spcAft>
          <a:spcPct val="0"/>
        </a:spcAft>
        <a:buClr>
          <a:srgbClr val="187763"/>
        </a:buClr>
        <a:buFont typeface="Calibri" panose="020F0502020204030204" pitchFamily="34" charset="0"/>
        <a:buChar char="–"/>
        <a:tabLst>
          <a:tab pos="620713" algn="l"/>
        </a:tabLst>
        <a:defRPr sz="1200">
          <a:solidFill>
            <a:schemeClr val="tx1"/>
          </a:solidFill>
          <a:latin typeface="Calibri" pitchFamily="34" charset="0"/>
          <a:ea typeface="Arial" pitchFamily="-80" charset="0"/>
          <a:cs typeface="+mn-cs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87763"/>
        </a:buClr>
        <a:buFont typeface="Arial" panose="020B0604020202020204" pitchFamily="34" charset="0"/>
        <a:buChar char="–"/>
        <a:defRPr sz="1100">
          <a:solidFill>
            <a:schemeClr val="tx1"/>
          </a:solidFill>
          <a:latin typeface="Calibri" pitchFamily="34" charset="0"/>
          <a:ea typeface="Arial" pitchFamily="-80" charset="0"/>
          <a:cs typeface="+mn-cs"/>
        </a:defRPr>
      </a:lvl4pPr>
      <a:lvl5pPr marL="798513" indent="-174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tabLst>
          <a:tab pos="809625" algn="l"/>
        </a:tabLst>
        <a:defRPr sz="1100">
          <a:solidFill>
            <a:schemeClr val="tx1"/>
          </a:solidFill>
          <a:latin typeface="Calibri" pitchFamily="34" charset="0"/>
          <a:ea typeface="Arial" pitchFamily="-80" charset="0"/>
          <a:cs typeface="+mn-cs"/>
        </a:defRPr>
      </a:lvl5pPr>
      <a:lvl6pPr marL="10763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cs typeface="+mn-cs"/>
        </a:defRPr>
      </a:lvl6pPr>
      <a:lvl7pPr marL="15335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cs typeface="+mn-cs"/>
        </a:defRPr>
      </a:lvl7pPr>
      <a:lvl8pPr marL="19907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cs typeface="+mn-cs"/>
        </a:defRPr>
      </a:lvl8pPr>
      <a:lvl9pPr marL="2447925" algn="l" rtl="0" eaLnBrk="1" fontAlgn="base" hangingPunct="1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C9C618A-A6E4-4D4C-844F-62CC90EB2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Page </a:t>
            </a:r>
            <a:fld id="{578D9661-BCC2-4105-90F2-4329E52A8131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8CE8D9B-BF72-4F47-A44A-DA54E6549B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32656" y="195486"/>
            <a:ext cx="7775575" cy="1014413"/>
          </a:xfrm>
        </p:spPr>
        <p:txBody>
          <a:bodyPr/>
          <a:lstStyle/>
          <a:p>
            <a:pPr algn="ctr"/>
            <a:r>
              <a:rPr lang="fr-FR" sz="3200" dirty="0" smtClean="0"/>
              <a:t> </a:t>
            </a:r>
            <a:r>
              <a:rPr lang="fr-FR" sz="3200" dirty="0" smtClean="0"/>
              <a:t>Le pôle </a:t>
            </a:r>
            <a:r>
              <a:rPr lang="fr-FR" sz="3200" dirty="0"/>
              <a:t>ressources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1330325"/>
            <a:ext cx="7775575" cy="3186113"/>
          </a:xfrm>
        </p:spPr>
        <p:txBody>
          <a:bodyPr/>
          <a:lstStyle/>
          <a:p>
            <a:r>
              <a:rPr lang="fr-FR" sz="2400" dirty="0" smtClean="0"/>
              <a:t>QUI?</a:t>
            </a:r>
          </a:p>
          <a:p>
            <a:endParaRPr lang="fr-FR" sz="2400" dirty="0" smtClean="0"/>
          </a:p>
          <a:p>
            <a:r>
              <a:rPr lang="fr-FR" sz="2400" dirty="0" smtClean="0"/>
              <a:t>COMBIEN?</a:t>
            </a:r>
          </a:p>
          <a:p>
            <a:endParaRPr lang="fr-FR" sz="2400" dirty="0" smtClean="0"/>
          </a:p>
          <a:p>
            <a:r>
              <a:rPr lang="fr-FR" sz="2400" dirty="0" smtClean="0"/>
              <a:t>COMMENT?</a:t>
            </a:r>
            <a:endParaRPr lang="fr-FR" sz="2400" dirty="0"/>
          </a:p>
        </p:txBody>
      </p:sp>
      <p:pic>
        <p:nvPicPr>
          <p:cNvPr id="7" name="Picture 2" descr="C:\work_stf\CAAEEme\HarcelementCyber\Ambassadeurs\AmbassadeursSuite\2017-2018\Images H 9 novembre\2015_bloc_marque_NAH_num_489852.jpg">
            <a:extLst>
              <a:ext uri="{FF2B5EF4-FFF2-40B4-BE49-F238E27FC236}">
                <a16:creationId xmlns:a16="http://schemas.microsoft.com/office/drawing/2014/main" xmlns="" id="{3BE6212E-BBA4-4E21-8397-232755E9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82" y="4456871"/>
            <a:ext cx="2412268" cy="5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1437624"/>
            <a:ext cx="4026483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8CE8D9B-BF72-4F47-A44A-DA54E654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Le </a:t>
            </a:r>
            <a:r>
              <a:rPr lang="fr-FR" sz="3200"/>
              <a:t>rôle </a:t>
            </a:r>
            <a:r>
              <a:rPr lang="fr-FR" sz="3200" smtClean="0"/>
              <a:t>du pôle </a:t>
            </a:r>
            <a:r>
              <a:rPr lang="fr-FR" sz="3200" dirty="0"/>
              <a:t>ressources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4AB78161-A5B3-4E4F-8CD8-0BC664D93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87255"/>
              </p:ext>
            </p:extLst>
          </p:nvPr>
        </p:nvGraphicFramePr>
        <p:xfrm>
          <a:off x="251520" y="843558"/>
          <a:ext cx="8352928" cy="4143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3070">
                  <a:extLst>
                    <a:ext uri="{9D8B030D-6E8A-4147-A177-3AD203B41FA5}">
                      <a16:colId xmlns:a16="http://schemas.microsoft.com/office/drawing/2014/main" xmlns="" val="1431966513"/>
                    </a:ext>
                  </a:extLst>
                </a:gridCol>
                <a:gridCol w="256609">
                  <a:extLst>
                    <a:ext uri="{9D8B030D-6E8A-4147-A177-3AD203B41FA5}">
                      <a16:colId xmlns:a16="http://schemas.microsoft.com/office/drawing/2014/main" xmlns="" val="1946087784"/>
                    </a:ext>
                  </a:extLst>
                </a:gridCol>
                <a:gridCol w="4013249">
                  <a:extLst>
                    <a:ext uri="{9D8B030D-6E8A-4147-A177-3AD203B41FA5}">
                      <a16:colId xmlns:a16="http://schemas.microsoft.com/office/drawing/2014/main" xmlns="" val="300037600"/>
                    </a:ext>
                  </a:extLst>
                </a:gridCol>
              </a:tblGrid>
              <a:tr h="1310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Son rôle dans le traitement des situations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Son rôle dans la prévention des situations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007386"/>
                  </a:ext>
                </a:extLst>
              </a:tr>
              <a:tr h="191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02320"/>
                  </a:ext>
                </a:extLst>
              </a:tr>
              <a:tr h="26422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Appuyer les équipes dans la prise en charge de la situation</a:t>
                      </a: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Apprécier la gravité de la situation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Appliquer la méthode PIKAS, quand cela est possible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Adopter une attitude non blâmante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Saisir le pilote, quand la situation l’exige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Aider les équipes à la rédaction de leur plan de prévention </a:t>
                      </a: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Partager une expertise avec les équipes pour aider à la réflexion pour éradiquer le phénomène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  <a:effectLst/>
                        </a:rPr>
                        <a:t>Mutualiser les connaissances et faciliter l’implantation de pratiques communes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6" marR="6519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740071"/>
                  </a:ext>
                </a:extLst>
              </a:tr>
            </a:tbl>
          </a:graphicData>
        </a:graphic>
      </p:graphicFrame>
      <p:pic>
        <p:nvPicPr>
          <p:cNvPr id="7" name="Picture 2" descr="C:\work_stf\CAAEEme\HarcelementCyber\Ambassadeurs\AmbassadeursSuite\2017-2018\Images H 9 novembre\2015_bloc_marque_NAH_num_489852.jpg">
            <a:extLst>
              <a:ext uri="{FF2B5EF4-FFF2-40B4-BE49-F238E27FC236}">
                <a16:creationId xmlns:a16="http://schemas.microsoft.com/office/drawing/2014/main" xmlns="" id="{3BE6212E-BBA4-4E21-8397-232755E9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82" y="4456871"/>
            <a:ext cx="2412268" cy="5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924"/>
            <a:ext cx="1986195" cy="1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8625387-BA25-422E-AB99-C07FD3240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Page </a:t>
            </a:r>
            <a:fld id="{A379FA69-CBD0-4D07-A54B-BA949AC7811C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D48753-AA19-462B-BC31-90314DA66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8425" y="163513"/>
            <a:ext cx="7775575" cy="1014412"/>
          </a:xfrm>
        </p:spPr>
        <p:txBody>
          <a:bodyPr/>
          <a:lstStyle/>
          <a:p>
            <a:pPr algn="ctr"/>
            <a:r>
              <a:rPr lang="fr-FR" sz="2800" dirty="0"/>
              <a:t>Les pôles ressources : le </a:t>
            </a:r>
            <a:r>
              <a:rPr lang="fr-FR" sz="2800" dirty="0" smtClean="0"/>
              <a:t>pilote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CBE24D1-FE6E-4DEC-8733-24D1CAF939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112838"/>
            <a:ext cx="8100392" cy="2820654"/>
          </a:xfrm>
        </p:spPr>
        <p:txBody>
          <a:bodyPr/>
          <a:lstStyle/>
          <a:p>
            <a:r>
              <a:rPr lang="fr-FR" sz="2800" dirty="0" smtClean="0"/>
              <a:t>Que ferait selon vous le pilote du pôle dans cette situation?</a:t>
            </a:r>
          </a:p>
          <a:p>
            <a:r>
              <a:rPr lang="fr-FR" sz="2800" dirty="0" smtClean="0"/>
              <a:t> Concrètement </a:t>
            </a:r>
            <a:r>
              <a:rPr lang="fr-FR" sz="2800" dirty="0"/>
              <a:t>quel rôle tient le pilote d’un pôle ressources? (quelques mots)</a:t>
            </a:r>
          </a:p>
          <a:p>
            <a:pPr marL="0" indent="0">
              <a:buNone/>
            </a:pPr>
            <a:r>
              <a:rPr lang="fr-FR" sz="2800" dirty="0" smtClean="0"/>
              <a:t>TOUR DE TABLE et BRAINSTORMING: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37858"/>
            <a:ext cx="2160240" cy="1088692"/>
          </a:xfrm>
          <a:prstGeom prst="rect">
            <a:avLst/>
          </a:prstGeom>
        </p:spPr>
      </p:pic>
      <p:pic>
        <p:nvPicPr>
          <p:cNvPr id="9" name="Picture 2" descr="C:\work_stf\CAAEEme\HarcelementCyber\Ambassadeurs\AmbassadeursSuite\2017-2018\Images H 9 novembre\2015_bloc_marque_NAH_num_489852.jpg">
            <a:extLst>
              <a:ext uri="{FF2B5EF4-FFF2-40B4-BE49-F238E27FC236}">
                <a16:creationId xmlns:a16="http://schemas.microsoft.com/office/drawing/2014/main" xmlns="" id="{A3AFCE56-3E01-450B-B6C1-1260287A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20984"/>
            <a:ext cx="2412268" cy="5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D48753-AA19-462B-BC31-90314DA6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9503"/>
            <a:ext cx="6840760" cy="504055"/>
          </a:xfrm>
        </p:spPr>
        <p:txBody>
          <a:bodyPr/>
          <a:lstStyle/>
          <a:p>
            <a:pPr algn="ctr"/>
            <a:r>
              <a:rPr lang="fr-FR" sz="2800" dirty="0"/>
              <a:t>Les pôles ressources : le rôle du pilote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CBE24D1-FE6E-4DEC-8733-24D1CAF9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2808772" cy="3646127"/>
          </a:xfrm>
        </p:spPr>
        <p:txBody>
          <a:bodyPr/>
          <a:lstStyle/>
          <a:p>
            <a:pPr lvl="0">
              <a:spcBef>
                <a:spcPct val="3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Coordonner le pôle sur le territoire</a:t>
            </a:r>
          </a:p>
          <a:p>
            <a:pPr lvl="0">
              <a:spcBef>
                <a:spcPct val="3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Impulser autour de la politique : protocole et plan de prévention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3419872" y="1419622"/>
            <a:ext cx="2548634" cy="3430103"/>
          </a:xfrm>
        </p:spPr>
        <p:txBody>
          <a:bodyPr/>
          <a:lstStyle/>
          <a:p>
            <a:pPr lvl="0">
              <a:spcBef>
                <a:spcPct val="3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Communiquer</a:t>
            </a:r>
          </a:p>
          <a:p>
            <a:pPr lvl="0">
              <a:spcBef>
                <a:spcPct val="3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sz="2000" dirty="0"/>
              <a:t>Implication décisive pour l’existence du pôle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8625387-BA25-422E-AB99-C07FD3240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Page </a:t>
            </a:r>
            <a:fld id="{A379FA69-CBD0-4D07-A54B-BA949AC7811C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pic>
        <p:nvPicPr>
          <p:cNvPr id="9" name="Picture 2" descr="C:\work_stf\CAAEEme\HarcelementCyber\Ambassadeurs\AmbassadeursSuite\2017-2018\Images H 9 novembre\2015_bloc_marque_NAH_num_489852.jpg">
            <a:extLst>
              <a:ext uri="{FF2B5EF4-FFF2-40B4-BE49-F238E27FC236}">
                <a16:creationId xmlns:a16="http://schemas.microsoft.com/office/drawing/2014/main" xmlns="" id="{A3AFCE56-3E01-450B-B6C1-1260287A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20984"/>
            <a:ext cx="2412268" cy="5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TITRE</a:t>
            </a:r>
            <a:endParaRPr b="1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3293406" y="12974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SOUS TITRE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Texte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57200" y="12974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SOUS TITRE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Texte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287F6B"/>
                </a:solidFill>
              </a:rPr>
              <a:t>Informations importantes :</a:t>
            </a:r>
            <a:endParaRPr sz="1000">
              <a:solidFill>
                <a:srgbClr val="287F6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45F06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:\DOSSIER_TRAVAIL\POLE FORMATION 2018 2019\B Faire face au Harcelement\Module N1 1 S'engager dans 1 pole ressource\BOX\Support_nuagedemotPILO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2728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~9418308">
  <a:themeElements>
    <a:clrScheme name="MENJVA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ENJVA bleu ci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NJVA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C3C3C"/>
    </a:dk2>
    <a:lt2>
      <a:srgbClr val="808080"/>
    </a:lt2>
    <a:accent1>
      <a:srgbClr val="0062A8"/>
    </a:accent1>
    <a:accent2>
      <a:srgbClr val="3671B2"/>
    </a:accent2>
    <a:accent3>
      <a:srgbClr val="FFFFFF"/>
    </a:accent3>
    <a:accent4>
      <a:srgbClr val="000000"/>
    </a:accent4>
    <a:accent5>
      <a:srgbClr val="AAB7D1"/>
    </a:accent5>
    <a:accent6>
      <a:srgbClr val="3066A1"/>
    </a:accent6>
    <a:hlink>
      <a:srgbClr val="C9E8F7"/>
    </a:hlink>
    <a:folHlink>
      <a:srgbClr val="DEEEF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141</Words>
  <Application>Microsoft Office PowerPoint</Application>
  <PresentationFormat>Affichage à l'écran (16:9)</PresentationFormat>
  <Paragraphs>59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6" baseType="lpstr">
      <vt:lpstr>Arial</vt:lpstr>
      <vt:lpstr>Lato Hairline</vt:lpstr>
      <vt:lpstr>Wingdings</vt:lpstr>
      <vt:lpstr>Lato</vt:lpstr>
      <vt:lpstr>ＭＳ Ｐゴシック</vt:lpstr>
      <vt:lpstr>Times New Roman</vt:lpstr>
      <vt:lpstr>Calibri</vt:lpstr>
      <vt:lpstr>Symbol</vt:lpstr>
      <vt:lpstr>Lato Light</vt:lpstr>
      <vt:lpstr>Eglamour template</vt:lpstr>
      <vt:lpstr>~9418308</vt:lpstr>
      <vt:lpstr> Le pôle ressources</vt:lpstr>
      <vt:lpstr>Le rôle du pôle ressources</vt:lpstr>
      <vt:lpstr>Les pôles ressources : le pilote</vt:lpstr>
      <vt:lpstr>Les pôles ressources : le rôle du pilote</vt:lpstr>
      <vt:lpstr>TITRE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dc:creator>Karina Jegout</dc:creator>
  <cp:lastModifiedBy>Karina Jegout</cp:lastModifiedBy>
  <cp:revision>5</cp:revision>
  <dcterms:modified xsi:type="dcterms:W3CDTF">2019-01-23T10:24:22Z</dcterms:modified>
</cp:coreProperties>
</file>