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9" r:id="rId4"/>
    <p:sldId id="284" r:id="rId5"/>
    <p:sldId id="283" r:id="rId6"/>
    <p:sldId id="285" r:id="rId7"/>
    <p:sldId id="287" r:id="rId8"/>
    <p:sldId id="286" r:id="rId9"/>
    <p:sldId id="288" r:id="rId10"/>
    <p:sldId id="289" r:id="rId11"/>
    <p:sldId id="291" r:id="rId12"/>
    <p:sldId id="293" r:id="rId13"/>
    <p:sldId id="309" r:id="rId14"/>
    <p:sldId id="272" r:id="rId15"/>
  </p:sldIdLst>
  <p:sldSz cx="9144000" cy="5143500" type="screen16x9"/>
  <p:notesSz cx="6858000" cy="9144000"/>
  <p:embeddedFontLst>
    <p:embeddedFont>
      <p:font typeface="Lato" panose="020B0604020202020204" charset="0"/>
      <p:regular r:id="rId17"/>
      <p:bold r:id="rId18"/>
    </p:embeddedFont>
    <p:embeddedFont>
      <p:font typeface="Lato Light" panose="020B0604020202020204" charset="0"/>
      <p:regular r:id="rId19"/>
      <p:bold r:id="rId20"/>
      <p:italic r:id="rId21"/>
      <p:boldItalic r:id="rId22"/>
    </p:embeddedFont>
    <p:embeddedFont>
      <p:font typeface="Raleway" panose="020B0604020202020204" charset="0"/>
      <p:regular r:id="rId23"/>
    </p:embeddedFont>
    <p:embeddedFont>
      <p:font typeface="Quicksand" panose="020B0604020202020204" charset="0"/>
      <p:regular r:id="rId24"/>
    </p:embeddedFont>
    <p:embeddedFont>
      <p:font typeface="Lato Hairline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714"/>
    <a:srgbClr val="199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DE4F1839-1BB7-4B3E-B8BA-8305FEF71ADB}">
  <a:tblStyle styleId="{DE4F1839-1BB7-4B3E-B8BA-8305FEF71AD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937" autoAdjust="0"/>
  </p:normalViewPr>
  <p:slideViewPr>
    <p:cSldViewPr>
      <p:cViewPr>
        <p:scale>
          <a:sx n="70" d="100"/>
          <a:sy n="70" d="100"/>
        </p:scale>
        <p:origin x="-1158" y="-8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39000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L’infographie doit être adaptée</a:t>
            </a:r>
            <a:r>
              <a:rPr lang="fr-FR" baseline="0" dirty="0" smtClean="0"/>
              <a:t> en fonction des départements (dates des modules)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paint_transparent1.png"/>
          <p:cNvPicPr preferRelativeResize="0"/>
          <p:nvPr/>
        </p:nvPicPr>
        <p:blipFill rotWithShape="1">
          <a:blip r:embed="rId3">
            <a:alphaModFix/>
          </a:blip>
          <a:srcRect l="55211"/>
          <a:stretch/>
        </p:blipFill>
        <p:spPr>
          <a:xfrm>
            <a:off x="1" y="0"/>
            <a:ext cx="409567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208125" y="3287225"/>
            <a:ext cx="5250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6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457200" y="2211825"/>
            <a:ext cx="2675100" cy="263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3293406" y="2211825"/>
            <a:ext cx="2675100" cy="263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ircle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0" descr="paint_transparent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rectangle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1" descr="paint_transparent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4297650" y="444797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999999"/>
                </a:solidFill>
              </a:defRPr>
            </a:lvl1pPr>
            <a:lvl2pPr lvl="1" algn="ctr" rtl="0">
              <a:buNone/>
              <a:defRPr>
                <a:solidFill>
                  <a:srgbClr val="999999"/>
                </a:solidFill>
              </a:defRPr>
            </a:lvl2pPr>
            <a:lvl3pPr lvl="2" algn="ctr" rtl="0">
              <a:buNone/>
              <a:defRPr>
                <a:solidFill>
                  <a:srgbClr val="999999"/>
                </a:solidFill>
              </a:defRPr>
            </a:lvl3pPr>
            <a:lvl4pPr lvl="3" algn="ctr" rtl="0">
              <a:buNone/>
              <a:defRPr>
                <a:solidFill>
                  <a:srgbClr val="999999"/>
                </a:solidFill>
              </a:defRPr>
            </a:lvl4pPr>
            <a:lvl5pPr lvl="4" algn="ctr" rtl="0">
              <a:buNone/>
              <a:defRPr>
                <a:solidFill>
                  <a:srgbClr val="999999"/>
                </a:solidFill>
              </a:defRPr>
            </a:lvl5pPr>
            <a:lvl6pPr lvl="5" algn="ctr" rtl="0">
              <a:buNone/>
              <a:defRPr>
                <a:solidFill>
                  <a:srgbClr val="999999"/>
                </a:solidFill>
              </a:defRPr>
            </a:lvl6pPr>
            <a:lvl7pPr lvl="6" algn="ctr" rtl="0">
              <a:buNone/>
              <a:defRPr>
                <a:solidFill>
                  <a:srgbClr val="999999"/>
                </a:solidFill>
              </a:defRPr>
            </a:lvl7pPr>
            <a:lvl8pPr lvl="7" algn="ctr" rtl="0">
              <a:buNone/>
              <a:defRPr>
                <a:solidFill>
                  <a:srgbClr val="999999"/>
                </a:solidFill>
              </a:defRPr>
            </a:lvl8pPr>
            <a:lvl9pPr lvl="8" algn="ctr" rtl="0">
              <a:buNone/>
              <a:defRPr>
                <a:solidFill>
                  <a:srgbClr val="999999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CCCCC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●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6" r:id="rId3"/>
    <p:sldLayoutId id="2147483657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7.pn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18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7.pn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19.jp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3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7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9088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ctrTitle"/>
          </p:nvPr>
        </p:nvSpPr>
        <p:spPr>
          <a:xfrm>
            <a:off x="59100" y="3820675"/>
            <a:ext cx="6843300" cy="127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rgbClr val="FFB439"/>
                </a:solidFill>
                <a:latin typeface="Lato" panose="020B0604020202020204" charset="0"/>
                <a:ea typeface="Quicksand"/>
                <a:cs typeface="Quicksand"/>
                <a:sym typeface="Quicksand"/>
              </a:rPr>
              <a:t>PARCOURS </a:t>
            </a:r>
            <a:endParaRPr sz="4400" b="1" dirty="0">
              <a:solidFill>
                <a:srgbClr val="FFB439"/>
              </a:solidFill>
              <a:latin typeface="Lato" panose="020B0604020202020204" charset="0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rgbClr val="FFB439"/>
                </a:solidFill>
                <a:latin typeface="Lato" panose="020B0604020202020204" charset="0"/>
                <a:ea typeface="Quicksand"/>
                <a:cs typeface="Quicksand"/>
                <a:sym typeface="Quicksand"/>
              </a:rPr>
              <a:t>FAIRE FACE AU </a:t>
            </a:r>
            <a:r>
              <a:rPr lang="en" sz="4400" b="1" dirty="0" smtClean="0">
                <a:solidFill>
                  <a:srgbClr val="FFB439"/>
                </a:solidFill>
                <a:latin typeface="Lato" panose="020B0604020202020204" charset="0"/>
                <a:ea typeface="Quicksand"/>
                <a:cs typeface="Quicksand"/>
                <a:sym typeface="Quicksand"/>
              </a:rPr>
              <a:t/>
            </a:r>
            <a:br>
              <a:rPr lang="en" sz="4400" b="1" dirty="0" smtClean="0">
                <a:solidFill>
                  <a:srgbClr val="FFB439"/>
                </a:solidFill>
                <a:latin typeface="Lato" panose="020B0604020202020204" charset="0"/>
                <a:ea typeface="Quicksand"/>
                <a:cs typeface="Quicksand"/>
                <a:sym typeface="Quicksand"/>
              </a:rPr>
            </a:br>
            <a:r>
              <a:rPr lang="en" sz="4400" b="1" dirty="0" smtClean="0">
                <a:solidFill>
                  <a:srgbClr val="FFB439"/>
                </a:solidFill>
                <a:latin typeface="Lato" panose="020B0604020202020204" charset="0"/>
                <a:ea typeface="Quicksand"/>
                <a:cs typeface="Quicksand"/>
                <a:sym typeface="Quicksand"/>
              </a:rPr>
              <a:t>HARCELEMENT</a:t>
            </a:r>
            <a:endParaRPr sz="4400" b="1" dirty="0">
              <a:solidFill>
                <a:srgbClr val="FFB439"/>
              </a:solidFill>
              <a:latin typeface="Lato" panose="020B0604020202020204" charset="0"/>
              <a:ea typeface="Quicksand"/>
              <a:cs typeface="Quicksand"/>
              <a:sym typeface="Quicksand"/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2362" y="2668750"/>
            <a:ext cx="1771413" cy="24249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/>
        </p:nvSpPr>
        <p:spPr>
          <a:xfrm>
            <a:off x="8064300" y="0"/>
            <a:ext cx="10797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87F6B"/>
                </a:solidFill>
                <a:latin typeface="Raleway"/>
                <a:ea typeface="Raleway"/>
                <a:cs typeface="Raleway"/>
                <a:sym typeface="Raleway"/>
              </a:rPr>
              <a:t>2018-2020</a:t>
            </a:r>
            <a:endParaRPr>
              <a:solidFill>
                <a:srgbClr val="287F6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2555776" y="173700"/>
            <a:ext cx="6393983" cy="287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 b="1" dirty="0" smtClean="0">
                <a:solidFill>
                  <a:srgbClr val="FFB439"/>
                </a:solidFill>
                <a:latin typeface="Lato" panose="020B0604020202020204" charset="0"/>
                <a:ea typeface="Quicksand"/>
                <a:cs typeface="Quicksand"/>
                <a:sym typeface="Quicksand"/>
              </a:rPr>
              <a:t>RETEX POUR LE PÔLE RESSOURCES DE TERRITOIRE</a:t>
            </a:r>
            <a:endParaRPr sz="4400" b="1" dirty="0">
              <a:solidFill>
                <a:srgbClr val="FFB439"/>
              </a:solidFill>
              <a:latin typeface="Lato" panose="020B0604020202020204" charset="0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 smtClean="0">
                <a:solidFill>
                  <a:srgbClr val="FFB439"/>
                </a:solidFill>
                <a:latin typeface="Lato" panose="020B0604020202020204" charset="0"/>
                <a:ea typeface="Quicksand"/>
                <a:cs typeface="Quicksand"/>
                <a:sym typeface="Quicksand"/>
              </a:rPr>
              <a:t>M</a:t>
            </a:r>
            <a:r>
              <a:rPr lang="fr-FR" sz="4800" b="1" dirty="0" smtClean="0">
                <a:solidFill>
                  <a:srgbClr val="FFB439"/>
                </a:solidFill>
                <a:latin typeface="Lato" panose="020B0604020202020204" charset="0"/>
                <a:ea typeface="Quicksand"/>
                <a:cs typeface="Quicksand"/>
                <a:sym typeface="Quicksand"/>
              </a:rPr>
              <a:t>7.12</a:t>
            </a:r>
            <a:endParaRPr sz="4800" b="1" dirty="0">
              <a:solidFill>
                <a:srgbClr val="FFB439"/>
              </a:solidFill>
              <a:latin typeface="Lato" panose="020B0604020202020204" charset="0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 dirty="0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2012900" cy="45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9088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75528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B439"/>
                </a:solidFill>
                <a:latin typeface="Lato"/>
                <a:ea typeface="Lato"/>
                <a:cs typeface="Lato"/>
                <a:sym typeface="Lato"/>
              </a:rPr>
              <a:t>L’exposé de la situation</a:t>
            </a:r>
            <a:endParaRPr b="1" i="1" dirty="0">
              <a:solidFill>
                <a:srgbClr val="FFB43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" name="Google Shape;89;p16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1350" y="0"/>
            <a:ext cx="992650" cy="13588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space réservé du contenu 1"/>
          <p:cNvSpPr txBox="1">
            <a:spLocks/>
          </p:cNvSpPr>
          <p:nvPr/>
        </p:nvSpPr>
        <p:spPr>
          <a:xfrm>
            <a:off x="1581856" y="1358850"/>
            <a:ext cx="6696744" cy="3373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×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×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×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×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○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■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●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○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■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indent="0" algn="just">
              <a:lnSpc>
                <a:spcPct val="150000"/>
              </a:lnSpc>
              <a:buFont typeface="Lato Light"/>
              <a:buNone/>
            </a:pPr>
            <a:r>
              <a:rPr lang="fr-FR" sz="3000" dirty="0" smtClean="0">
                <a:solidFill>
                  <a:srgbClr val="FDB714"/>
                </a:solidFill>
              </a:rPr>
              <a:t>Les faits</a:t>
            </a:r>
          </a:p>
          <a:p>
            <a:pPr marL="0" indent="0" algn="just">
              <a:lnSpc>
                <a:spcPct val="150000"/>
              </a:lnSpc>
              <a:buFont typeface="Lato Light"/>
              <a:buNone/>
            </a:pPr>
            <a:r>
              <a:rPr lang="fr-FR" sz="3000" dirty="0" smtClean="0">
                <a:solidFill>
                  <a:srgbClr val="FDB714"/>
                </a:solidFill>
              </a:rPr>
              <a:t>Les décisions prises</a:t>
            </a:r>
          </a:p>
          <a:p>
            <a:pPr marL="0" indent="0" algn="just">
              <a:lnSpc>
                <a:spcPct val="150000"/>
              </a:lnSpc>
              <a:buFont typeface="Lato Light"/>
              <a:buNone/>
            </a:pPr>
            <a:r>
              <a:rPr lang="fr-FR" sz="3000" dirty="0" smtClean="0">
                <a:solidFill>
                  <a:srgbClr val="FDB714"/>
                </a:solidFill>
              </a:rPr>
              <a:t>Les outils de communication utilisés</a:t>
            </a:r>
          </a:p>
          <a:p>
            <a:pPr marL="0" indent="0" algn="just">
              <a:lnSpc>
                <a:spcPct val="150000"/>
              </a:lnSpc>
              <a:buFont typeface="Lato Light"/>
              <a:buNone/>
            </a:pPr>
            <a:r>
              <a:rPr lang="fr-FR" sz="3000" dirty="0" smtClean="0">
                <a:solidFill>
                  <a:srgbClr val="FDB714"/>
                </a:solidFill>
              </a:rPr>
              <a:t>Les procédures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86"/>
          <a:stretch/>
        </p:blipFill>
        <p:spPr>
          <a:xfrm>
            <a:off x="6995207" y="195650"/>
            <a:ext cx="1159555" cy="96754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44" y="1358850"/>
            <a:ext cx="1030271" cy="74932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38" y="2217920"/>
            <a:ext cx="1080178" cy="70549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37" y="3015257"/>
            <a:ext cx="1080177" cy="72011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2155"/>
            <a:ext cx="1449942" cy="966628"/>
          </a:xfrm>
          <a:prstGeom prst="rect">
            <a:avLst/>
          </a:prstGeom>
        </p:spPr>
      </p:pic>
      <p:pic>
        <p:nvPicPr>
          <p:cNvPr id="11" name="Google Shape;64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0" y="0"/>
            <a:ext cx="2012900" cy="450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453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9088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344816" y="250725"/>
            <a:ext cx="775848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B439"/>
                </a:solidFill>
                <a:latin typeface="Lato"/>
                <a:ea typeface="Lato"/>
                <a:cs typeface="Lato"/>
                <a:sym typeface="Lato"/>
              </a:rPr>
              <a:t>Les propositions</a:t>
            </a:r>
            <a:endParaRPr b="1" dirty="0">
              <a:solidFill>
                <a:srgbClr val="FFB43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" name="Google Shape;89;p16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1350" y="0"/>
            <a:ext cx="992650" cy="135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Espace réservé du contenu 4"/>
          <p:cNvSpPr txBox="1">
            <a:spLocks/>
          </p:cNvSpPr>
          <p:nvPr/>
        </p:nvSpPr>
        <p:spPr>
          <a:xfrm>
            <a:off x="1237019" y="1082627"/>
            <a:ext cx="7575923" cy="381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×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×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×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×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○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■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●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○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■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127000" indent="0">
              <a:lnSpc>
                <a:spcPct val="200000"/>
              </a:lnSpc>
              <a:buNone/>
            </a:pPr>
            <a:r>
              <a:rPr lang="fr-FR" sz="2800" dirty="0" smtClean="0">
                <a:solidFill>
                  <a:srgbClr val="FDB714"/>
                </a:solidFill>
              </a:rPr>
              <a:t>Les points de force à conserver</a:t>
            </a:r>
          </a:p>
          <a:p>
            <a:pPr marL="127000" indent="0">
              <a:lnSpc>
                <a:spcPct val="200000"/>
              </a:lnSpc>
              <a:buNone/>
            </a:pPr>
            <a:r>
              <a:rPr lang="fr-FR" sz="2800" dirty="0" smtClean="0">
                <a:solidFill>
                  <a:srgbClr val="FDB714"/>
                </a:solidFill>
              </a:rPr>
              <a:t>Les points d’amélioration</a:t>
            </a:r>
          </a:p>
          <a:p>
            <a:pPr marL="127000" indent="0">
              <a:lnSpc>
                <a:spcPct val="200000"/>
              </a:lnSpc>
              <a:buNone/>
            </a:pPr>
            <a:r>
              <a:rPr lang="fr-FR" sz="2800" dirty="0" smtClean="0">
                <a:solidFill>
                  <a:srgbClr val="FDB714"/>
                </a:solidFill>
              </a:rPr>
              <a:t>Les autres solutions possibles</a:t>
            </a:r>
          </a:p>
          <a:p>
            <a:pPr marL="127000" indent="0">
              <a:lnSpc>
                <a:spcPct val="200000"/>
              </a:lnSpc>
              <a:buNone/>
            </a:pPr>
            <a:r>
              <a:rPr lang="fr-FR" sz="2800" dirty="0" smtClean="0">
                <a:solidFill>
                  <a:srgbClr val="FDB714"/>
                </a:solidFill>
              </a:rPr>
              <a:t>La modification des procédures, des outils</a:t>
            </a:r>
          </a:p>
          <a:p>
            <a:pPr marL="127000" indent="0">
              <a:buNone/>
            </a:pPr>
            <a:endParaRPr lang="fr-FR" sz="2400" dirty="0" smtClean="0"/>
          </a:p>
          <a:p>
            <a:pPr marL="127000" indent="0">
              <a:buNone/>
            </a:pPr>
            <a:endParaRPr lang="fr-FR" sz="24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08"/>
          <a:stretch/>
        </p:blipFill>
        <p:spPr>
          <a:xfrm>
            <a:off x="5364088" y="259876"/>
            <a:ext cx="1800200" cy="80587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355726"/>
            <a:ext cx="1152128" cy="72008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1"/>
          <a:stretch/>
        </p:blipFill>
        <p:spPr>
          <a:xfrm>
            <a:off x="179513" y="1298628"/>
            <a:ext cx="1152128" cy="78325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74" y="3219822"/>
            <a:ext cx="1080178" cy="70549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45" y="4077826"/>
            <a:ext cx="996507" cy="821225"/>
          </a:xfrm>
          <a:prstGeom prst="rect">
            <a:avLst/>
          </a:prstGeom>
        </p:spPr>
      </p:pic>
      <p:pic>
        <p:nvPicPr>
          <p:cNvPr id="11" name="Google Shape;64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0" y="0"/>
            <a:ext cx="2012900" cy="450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847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9088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344816" y="250725"/>
            <a:ext cx="775848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B439"/>
                </a:solidFill>
                <a:latin typeface="Lato"/>
                <a:ea typeface="Lato"/>
                <a:cs typeface="Lato"/>
                <a:sym typeface="Lato"/>
              </a:rPr>
              <a:t>Les décisions</a:t>
            </a:r>
            <a:endParaRPr b="1" dirty="0">
              <a:solidFill>
                <a:srgbClr val="FFB43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" name="Google Shape;89;p16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1350" y="0"/>
            <a:ext cx="992650" cy="135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Espace réservé du contenu 3"/>
          <p:cNvSpPr txBox="1">
            <a:spLocks/>
          </p:cNvSpPr>
          <p:nvPr/>
        </p:nvSpPr>
        <p:spPr>
          <a:xfrm>
            <a:off x="1547664" y="843558"/>
            <a:ext cx="6979002" cy="3823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×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×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×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×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○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■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●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○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■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127000" indent="0">
              <a:buNone/>
            </a:pPr>
            <a:endParaRPr lang="fr-FR" dirty="0" smtClean="0">
              <a:solidFill>
                <a:srgbClr val="0062A8"/>
              </a:solidFill>
            </a:endParaRPr>
          </a:p>
          <a:p>
            <a:pPr marL="127000" indent="0">
              <a:lnSpc>
                <a:spcPct val="200000"/>
              </a:lnSpc>
              <a:buNone/>
            </a:pPr>
            <a:r>
              <a:rPr lang="fr-FR" sz="2800" dirty="0" smtClean="0">
                <a:solidFill>
                  <a:srgbClr val="FDB714"/>
                </a:solidFill>
              </a:rPr>
              <a:t>Formaliser les décisions prises</a:t>
            </a:r>
          </a:p>
          <a:p>
            <a:pPr marL="127000" indent="0">
              <a:lnSpc>
                <a:spcPct val="200000"/>
              </a:lnSpc>
              <a:buNone/>
            </a:pPr>
            <a:endParaRPr lang="fr-FR" sz="2800" dirty="0" smtClean="0">
              <a:solidFill>
                <a:srgbClr val="FDB714"/>
              </a:solidFill>
            </a:endParaRPr>
          </a:p>
          <a:p>
            <a:pPr marL="127000" indent="0">
              <a:lnSpc>
                <a:spcPct val="200000"/>
              </a:lnSpc>
              <a:buNone/>
            </a:pPr>
            <a:r>
              <a:rPr lang="fr-FR" sz="2800" dirty="0" smtClean="0">
                <a:solidFill>
                  <a:srgbClr val="FDB714"/>
                </a:solidFill>
              </a:rPr>
              <a:t>Identifier le « </a:t>
            </a:r>
            <a:r>
              <a:rPr lang="fr-FR" sz="2800" dirty="0" err="1" smtClean="0">
                <a:solidFill>
                  <a:srgbClr val="FDB714"/>
                </a:solidFill>
              </a:rPr>
              <a:t>valideur</a:t>
            </a:r>
            <a:r>
              <a:rPr lang="fr-FR" sz="2800" dirty="0" smtClean="0">
                <a:solidFill>
                  <a:srgbClr val="FDB714"/>
                </a:solidFill>
              </a:rPr>
              <a:t> »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25626"/>
            <a:ext cx="1634508" cy="97797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" y="1358850"/>
            <a:ext cx="1463040" cy="99517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" y="3219822"/>
            <a:ext cx="1463040" cy="854964"/>
          </a:xfrm>
          <a:prstGeom prst="rect">
            <a:avLst/>
          </a:prstGeom>
        </p:spPr>
      </p:pic>
      <p:pic>
        <p:nvPicPr>
          <p:cNvPr id="9" name="Google Shape;64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0"/>
            <a:ext cx="2012900" cy="450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815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9088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344816" y="250725"/>
            <a:ext cx="775848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B439"/>
                </a:solidFill>
                <a:latin typeface="Lato"/>
                <a:ea typeface="Lato"/>
                <a:cs typeface="Lato"/>
                <a:sym typeface="Lato"/>
              </a:rPr>
              <a:t>Les perspectives</a:t>
            </a:r>
            <a:endParaRPr b="1" dirty="0">
              <a:solidFill>
                <a:srgbClr val="FFB43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" name="Google Shape;89;p16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1350" y="0"/>
            <a:ext cx="992650" cy="13588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space réservé du contenu 1"/>
          <p:cNvSpPr txBox="1">
            <a:spLocks/>
          </p:cNvSpPr>
          <p:nvPr/>
        </p:nvSpPr>
        <p:spPr>
          <a:xfrm>
            <a:off x="1331639" y="1081023"/>
            <a:ext cx="7316035" cy="3059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×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×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×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×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○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■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●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○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■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127000" indent="0">
              <a:lnSpc>
                <a:spcPct val="200000"/>
              </a:lnSpc>
              <a:buNone/>
            </a:pPr>
            <a:r>
              <a:rPr lang="fr-FR" sz="2800" dirty="0" smtClean="0">
                <a:solidFill>
                  <a:srgbClr val="FDB714"/>
                </a:solidFill>
              </a:rPr>
              <a:t>Diffusion de l’information, du compte-rendu</a:t>
            </a:r>
          </a:p>
          <a:p>
            <a:pPr marL="127000" indent="0">
              <a:lnSpc>
                <a:spcPct val="200000"/>
              </a:lnSpc>
              <a:buNone/>
            </a:pPr>
            <a:r>
              <a:rPr lang="fr-FR" sz="2800" dirty="0" smtClean="0">
                <a:solidFill>
                  <a:srgbClr val="FDB714"/>
                </a:solidFill>
              </a:rPr>
              <a:t>Evaluation des nouvelles procédures</a:t>
            </a:r>
          </a:p>
          <a:p>
            <a:pPr marL="127000" indent="0">
              <a:lnSpc>
                <a:spcPct val="200000"/>
              </a:lnSpc>
              <a:buNone/>
            </a:pPr>
            <a:r>
              <a:rPr lang="fr-FR" sz="2800" dirty="0" smtClean="0">
                <a:solidFill>
                  <a:srgbClr val="FDB714"/>
                </a:solidFill>
              </a:rPr>
              <a:t>Date du prochain RETEX</a:t>
            </a:r>
            <a:endParaRPr lang="fr-FR" sz="2800" dirty="0">
              <a:solidFill>
                <a:srgbClr val="FDB714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33747"/>
            <a:ext cx="1637033" cy="109135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2" y="3242142"/>
            <a:ext cx="1204157" cy="87928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2" y="1358851"/>
            <a:ext cx="1204157" cy="85043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95"/>
          <a:stretch/>
        </p:blipFill>
        <p:spPr>
          <a:xfrm>
            <a:off x="127482" y="2140166"/>
            <a:ext cx="1204157" cy="941496"/>
          </a:xfrm>
          <a:prstGeom prst="rect">
            <a:avLst/>
          </a:prstGeom>
        </p:spPr>
      </p:pic>
      <p:pic>
        <p:nvPicPr>
          <p:cNvPr id="10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0"/>
            <a:ext cx="2012900" cy="450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314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9088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9"/>
          <p:cNvSpPr txBox="1">
            <a:spLocks noGrp="1"/>
          </p:cNvSpPr>
          <p:nvPr>
            <p:ph type="ctrTitle" idx="4294967295"/>
          </p:nvPr>
        </p:nvSpPr>
        <p:spPr>
          <a:xfrm>
            <a:off x="2140050" y="872875"/>
            <a:ext cx="4863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FFFF"/>
                </a:solidFill>
                <a:highlight>
                  <a:srgbClr val="FFB439"/>
                </a:highlight>
                <a:latin typeface="Lato"/>
                <a:ea typeface="Lato"/>
                <a:cs typeface="Lato"/>
                <a:sym typeface="Lato"/>
              </a:rPr>
              <a:t>Merci</a:t>
            </a:r>
            <a:endParaRPr sz="6000" b="1">
              <a:solidFill>
                <a:srgbClr val="FFFFFF"/>
              </a:solidFill>
              <a:highlight>
                <a:srgbClr val="FFB439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6" name="Google Shape;226;p29"/>
          <p:cNvSpPr txBox="1">
            <a:spLocks noGrp="1"/>
          </p:cNvSpPr>
          <p:nvPr>
            <p:ph type="subTitle" idx="4294967295"/>
          </p:nvPr>
        </p:nvSpPr>
        <p:spPr>
          <a:xfrm>
            <a:off x="2140050" y="2072430"/>
            <a:ext cx="4863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FDB714"/>
                </a:solidFill>
              </a:rPr>
              <a:t>Des questions ?</a:t>
            </a:r>
            <a:endParaRPr sz="3600" dirty="0">
              <a:solidFill>
                <a:srgbClr val="FDB714"/>
              </a:solidFill>
            </a:endParaRPr>
          </a:p>
        </p:txBody>
      </p:sp>
      <p:sp>
        <p:nvSpPr>
          <p:cNvPr id="227" name="Google Shape;227;p29"/>
          <p:cNvSpPr txBox="1">
            <a:spLocks noGrp="1"/>
          </p:cNvSpPr>
          <p:nvPr>
            <p:ph type="body" idx="4294967295"/>
          </p:nvPr>
        </p:nvSpPr>
        <p:spPr>
          <a:xfrm>
            <a:off x="2140050" y="2896928"/>
            <a:ext cx="4863900" cy="137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400"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FDB714"/>
                </a:solidFill>
              </a:rPr>
              <a:t>ref-acver-nah@ac-versailles.fr</a:t>
            </a:r>
            <a:endParaRPr sz="1400" dirty="0">
              <a:solidFill>
                <a:srgbClr val="FDB714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400" dirty="0">
              <a:solidFill>
                <a:srgbClr val="FFFFFF"/>
              </a:solidFill>
            </a:endParaRPr>
          </a:p>
        </p:txBody>
      </p:sp>
      <p:sp>
        <p:nvSpPr>
          <p:cNvPr id="228" name="Google Shape;228;p29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229" name="Google Shape;22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012900" cy="45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51350" y="0"/>
            <a:ext cx="992650" cy="135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439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ctrTitle" idx="4294967295"/>
          </p:nvPr>
        </p:nvSpPr>
        <p:spPr>
          <a:xfrm>
            <a:off x="1043608" y="1563638"/>
            <a:ext cx="7326900" cy="18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fr-FR" sz="3200" dirty="0">
                <a:solidFill>
                  <a:srgbClr val="199088"/>
                </a:solidFill>
              </a:rPr>
              <a:t>« </a:t>
            </a:r>
            <a:r>
              <a:rPr lang="fr-FR" sz="3200" b="1" dirty="0">
                <a:solidFill>
                  <a:srgbClr val="199088"/>
                </a:solidFill>
              </a:rPr>
              <a:t>Quand on est dans un établissement qui sait s’occuper des plus fragiles, on se sent plus rassuré pour soi-même</a:t>
            </a:r>
            <a:r>
              <a:rPr lang="fr-FR" sz="3200" dirty="0">
                <a:solidFill>
                  <a:srgbClr val="199088"/>
                </a:solidFill>
              </a:rPr>
              <a:t>. » (</a:t>
            </a:r>
            <a:r>
              <a:rPr lang="fr-FR" sz="3200" dirty="0" err="1">
                <a:solidFill>
                  <a:srgbClr val="199088"/>
                </a:solidFill>
              </a:rPr>
              <a:t>Maryan</a:t>
            </a:r>
            <a:r>
              <a:rPr lang="fr-FR" sz="3200" dirty="0">
                <a:solidFill>
                  <a:srgbClr val="199088"/>
                </a:solidFill>
              </a:rPr>
              <a:t> Lemoine)</a:t>
            </a:r>
            <a:endParaRPr lang="fr-FR" sz="3200" dirty="0">
              <a:solidFill>
                <a:srgbClr val="199088"/>
              </a:solidFill>
              <a:effectLst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4297650" y="444797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999999"/>
                </a:solidFill>
              </a:rPr>
              <a:t>2</a:t>
            </a:fld>
            <a:endParaRPr>
              <a:solidFill>
                <a:srgbClr val="999999"/>
              </a:solidFill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1350" y="0"/>
            <a:ext cx="992650" cy="135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2012900" cy="45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9088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75528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B439"/>
                </a:solidFill>
                <a:latin typeface="Lato"/>
                <a:ea typeface="Lato"/>
                <a:cs typeface="Lato"/>
                <a:sym typeface="Lato"/>
              </a:rPr>
              <a:t>Déroulé de la journée</a:t>
            </a:r>
            <a:endParaRPr b="1" dirty="0">
              <a:solidFill>
                <a:srgbClr val="FFB43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" name="Google Shape;89;p16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1350" y="0"/>
            <a:ext cx="992650" cy="13588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1382598" y="1210340"/>
            <a:ext cx="6768752" cy="3722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×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×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×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×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○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■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●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○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■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r>
              <a:rPr lang="fr-FR" sz="2800" dirty="0" smtClean="0">
                <a:solidFill>
                  <a:srgbClr val="FDB714"/>
                </a:solidFill>
              </a:rPr>
              <a:t>Présentations</a:t>
            </a:r>
          </a:p>
          <a:p>
            <a:endParaRPr lang="fr-FR" sz="2800" dirty="0" smtClean="0">
              <a:solidFill>
                <a:srgbClr val="FDB714"/>
              </a:solidFill>
            </a:endParaRPr>
          </a:p>
          <a:p>
            <a:r>
              <a:rPr lang="fr-FR" sz="2800" dirty="0" smtClean="0">
                <a:solidFill>
                  <a:srgbClr val="FDB714"/>
                </a:solidFill>
              </a:rPr>
              <a:t>Retour sur l’année 1</a:t>
            </a:r>
          </a:p>
          <a:p>
            <a:endParaRPr lang="fr-FR" sz="2800" dirty="0" smtClean="0">
              <a:solidFill>
                <a:srgbClr val="FDB714"/>
              </a:solidFill>
            </a:endParaRPr>
          </a:p>
          <a:p>
            <a:r>
              <a:rPr lang="fr-FR" sz="2800" dirty="0" err="1" smtClean="0">
                <a:solidFill>
                  <a:srgbClr val="FDB714"/>
                </a:solidFill>
              </a:rPr>
              <a:t>RETour</a:t>
            </a:r>
            <a:r>
              <a:rPr lang="fr-FR" sz="2800" dirty="0" smtClean="0">
                <a:solidFill>
                  <a:srgbClr val="FDB714"/>
                </a:solidFill>
              </a:rPr>
              <a:t> </a:t>
            </a:r>
            <a:r>
              <a:rPr lang="fr-FR" sz="2800" dirty="0" err="1" smtClean="0">
                <a:solidFill>
                  <a:srgbClr val="FDB714"/>
                </a:solidFill>
              </a:rPr>
              <a:t>d’EXpérience</a:t>
            </a:r>
            <a:r>
              <a:rPr lang="fr-FR" sz="2800" dirty="0" smtClean="0">
                <a:solidFill>
                  <a:srgbClr val="FDB714"/>
                </a:solidFill>
              </a:rPr>
              <a:t> sur situations</a:t>
            </a:r>
          </a:p>
          <a:p>
            <a:endParaRPr lang="fr-FR" sz="2800" dirty="0" smtClean="0">
              <a:solidFill>
                <a:srgbClr val="FDB714"/>
              </a:solidFill>
            </a:endParaRPr>
          </a:p>
          <a:p>
            <a:r>
              <a:rPr lang="fr-FR" sz="2800" dirty="0" smtClean="0">
                <a:solidFill>
                  <a:srgbClr val="FDB714"/>
                </a:solidFill>
              </a:rPr>
              <a:t>Synthèse - Perspectives </a:t>
            </a:r>
          </a:p>
          <a:p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36"/>
          <a:stretch/>
        </p:blipFill>
        <p:spPr>
          <a:xfrm>
            <a:off x="24348" y="1225556"/>
            <a:ext cx="1235284" cy="90001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70" y="2298943"/>
            <a:ext cx="1214228" cy="76499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1" y="3219822"/>
            <a:ext cx="1279197" cy="85279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6" r="14916"/>
          <a:stretch/>
        </p:blipFill>
        <p:spPr>
          <a:xfrm>
            <a:off x="103401" y="4155926"/>
            <a:ext cx="1279197" cy="858367"/>
          </a:xfrm>
          <a:prstGeom prst="rect">
            <a:avLst/>
          </a:prstGeom>
        </p:spPr>
      </p:pic>
      <p:pic>
        <p:nvPicPr>
          <p:cNvPr id="10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0"/>
            <a:ext cx="2012900" cy="45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9088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75528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B439"/>
                </a:solidFill>
                <a:latin typeface="Lato"/>
                <a:ea typeface="Lato"/>
                <a:cs typeface="Lato"/>
                <a:sym typeface="Lato"/>
              </a:rPr>
              <a:t>OBJECTIFS</a:t>
            </a:r>
            <a:endParaRPr b="1" i="1" dirty="0">
              <a:solidFill>
                <a:srgbClr val="FFB43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" name="Google Shape;89;p16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1350" y="0"/>
            <a:ext cx="992650" cy="13588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space réservé du contenu 1"/>
          <p:cNvSpPr txBox="1">
            <a:spLocks/>
          </p:cNvSpPr>
          <p:nvPr/>
        </p:nvSpPr>
        <p:spPr>
          <a:xfrm>
            <a:off x="273099" y="1131590"/>
            <a:ext cx="8374576" cy="3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×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×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×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×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○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■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●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○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■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indent="0" algn="just">
              <a:buFont typeface="Lato Light"/>
              <a:buNone/>
            </a:pPr>
            <a:r>
              <a:rPr lang="fr-FR" sz="2400" dirty="0" smtClean="0">
                <a:solidFill>
                  <a:srgbClr val="FDB714"/>
                </a:solidFill>
              </a:rPr>
              <a:t>Permettre l’analyse du dispositif :</a:t>
            </a:r>
          </a:p>
          <a:p>
            <a:pPr indent="-457200" algn="just"/>
            <a:r>
              <a:rPr lang="fr-FR" sz="2400" dirty="0" smtClean="0">
                <a:solidFill>
                  <a:srgbClr val="FDB714"/>
                </a:solidFill>
              </a:rPr>
              <a:t>Pour valoriser, capitaliser,</a:t>
            </a:r>
          </a:p>
          <a:p>
            <a:pPr indent="-457200" algn="just"/>
            <a:r>
              <a:rPr lang="fr-FR" sz="2400" dirty="0" smtClean="0">
                <a:solidFill>
                  <a:srgbClr val="FDB714"/>
                </a:solidFill>
              </a:rPr>
              <a:t>Pour définir des pistes d’amélioration</a:t>
            </a:r>
          </a:p>
          <a:p>
            <a:pPr marL="0" indent="0" algn="just">
              <a:buNone/>
            </a:pPr>
            <a:endParaRPr lang="fr-FR" sz="2400" dirty="0">
              <a:solidFill>
                <a:srgbClr val="FDB714"/>
              </a:solidFill>
            </a:endParaRPr>
          </a:p>
          <a:p>
            <a:pPr marL="0" indent="0" algn="just">
              <a:buNone/>
            </a:pPr>
            <a:r>
              <a:rPr lang="fr-FR" sz="2400" dirty="0" smtClean="0">
                <a:solidFill>
                  <a:srgbClr val="FDB714"/>
                </a:solidFill>
              </a:rPr>
              <a:t>Sensibiliser au RETEX :</a:t>
            </a:r>
          </a:p>
          <a:p>
            <a:pPr indent="-457200" algn="just"/>
            <a:r>
              <a:rPr lang="fr-FR" sz="2400" dirty="0" smtClean="0">
                <a:solidFill>
                  <a:srgbClr val="FDB714"/>
                </a:solidFill>
              </a:rPr>
              <a:t>Pour développer des réflexes professionnels</a:t>
            </a:r>
          </a:p>
          <a:p>
            <a:pPr indent="-457200" algn="just"/>
            <a:r>
              <a:rPr lang="fr-FR" sz="2400" dirty="0" smtClean="0">
                <a:solidFill>
                  <a:srgbClr val="FDB714"/>
                </a:solidFill>
              </a:rPr>
              <a:t>Pour le conduire en autonomie</a:t>
            </a:r>
          </a:p>
          <a:p>
            <a:pPr marL="0" indent="0" algn="just">
              <a:buFont typeface="Lato Light"/>
              <a:buNone/>
            </a:pPr>
            <a:endParaRPr lang="fr-FR" sz="3200" dirty="0" smtClean="0"/>
          </a:p>
          <a:p>
            <a:pPr marL="0" indent="0" algn="ctr">
              <a:buFont typeface="Lato Light"/>
              <a:buNone/>
            </a:pPr>
            <a:r>
              <a:rPr lang="fr-FR" sz="3200" dirty="0" smtClean="0"/>
              <a:t>  </a:t>
            </a:r>
            <a:endParaRPr lang="fr-FR" sz="32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096" y="1490606"/>
            <a:ext cx="2613812" cy="1873232"/>
          </a:xfrm>
          <a:prstGeom prst="rect">
            <a:avLst/>
          </a:prstGeom>
        </p:spPr>
      </p:pic>
      <p:pic>
        <p:nvPicPr>
          <p:cNvPr id="8" name="Google Shape;6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2012900" cy="450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289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9088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75528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B439"/>
                </a:solidFill>
                <a:latin typeface="Lato"/>
                <a:ea typeface="Lato"/>
                <a:cs typeface="Lato"/>
                <a:sym typeface="Lato"/>
              </a:rPr>
              <a:t>Le parcours</a:t>
            </a:r>
            <a:endParaRPr b="1" dirty="0">
              <a:solidFill>
                <a:srgbClr val="FFB43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" name="Google Shape;89;p16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1350" y="0"/>
            <a:ext cx="992650" cy="135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58850"/>
            <a:ext cx="2539698" cy="364885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358850"/>
            <a:ext cx="3476155" cy="3648856"/>
          </a:xfrm>
          <a:prstGeom prst="rect">
            <a:avLst/>
          </a:prstGeom>
        </p:spPr>
      </p:pic>
      <p:pic>
        <p:nvPicPr>
          <p:cNvPr id="7" name="Google Shape;64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2012900" cy="450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177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9088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75528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B439"/>
                </a:solidFill>
                <a:latin typeface="Lato"/>
                <a:ea typeface="Lato"/>
                <a:cs typeface="Lato"/>
                <a:sym typeface="Lato"/>
              </a:rPr>
              <a:t>Retour sur l’année 1</a:t>
            </a:r>
            <a:endParaRPr b="1" i="1" dirty="0">
              <a:solidFill>
                <a:srgbClr val="FFB43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" name="Google Shape;89;p16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1350" y="0"/>
            <a:ext cx="992650" cy="13588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space réservé du contenu 1"/>
          <p:cNvSpPr txBox="1">
            <a:spLocks/>
          </p:cNvSpPr>
          <p:nvPr/>
        </p:nvSpPr>
        <p:spPr>
          <a:xfrm>
            <a:off x="107504" y="1635646"/>
            <a:ext cx="8229600" cy="2736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×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×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×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×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○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■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●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○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■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indent="0" algn="just">
              <a:buFont typeface="Lato Light"/>
              <a:buNone/>
            </a:pPr>
            <a:r>
              <a:rPr lang="fr-FR" sz="2800" dirty="0" smtClean="0"/>
              <a:t>              </a:t>
            </a:r>
            <a:r>
              <a:rPr lang="fr-FR" sz="2800" dirty="0" smtClean="0">
                <a:solidFill>
                  <a:srgbClr val="FDB714"/>
                </a:solidFill>
              </a:rPr>
              <a:t>Protocole		</a:t>
            </a:r>
            <a:r>
              <a:rPr lang="fr-FR" sz="2800" dirty="0">
                <a:solidFill>
                  <a:srgbClr val="FDB714"/>
                </a:solidFill>
              </a:rPr>
              <a:t> </a:t>
            </a:r>
            <a:r>
              <a:rPr lang="fr-FR" sz="2800" dirty="0" smtClean="0">
                <a:solidFill>
                  <a:srgbClr val="FDB714"/>
                </a:solidFill>
              </a:rPr>
              <a:t>  Leviers</a:t>
            </a:r>
          </a:p>
          <a:p>
            <a:pPr marL="0" indent="0" algn="just">
              <a:buFont typeface="Lato Light"/>
              <a:buNone/>
            </a:pPr>
            <a:endParaRPr lang="fr-FR" sz="2800" dirty="0">
              <a:solidFill>
                <a:srgbClr val="FDB714"/>
              </a:solidFill>
            </a:endParaRPr>
          </a:p>
          <a:p>
            <a:pPr marL="0" indent="0" algn="just">
              <a:buFont typeface="Lato Light"/>
              <a:buNone/>
            </a:pPr>
            <a:r>
              <a:rPr lang="fr-FR" sz="2800" dirty="0" smtClean="0">
                <a:solidFill>
                  <a:srgbClr val="FDB714"/>
                </a:solidFill>
              </a:rPr>
              <a:t>Organisation			    Freins</a:t>
            </a:r>
          </a:p>
          <a:p>
            <a:pPr marL="0" indent="0" algn="just">
              <a:buFont typeface="Lato Light"/>
              <a:buNone/>
            </a:pPr>
            <a:endParaRPr lang="fr-FR" sz="2800" dirty="0">
              <a:solidFill>
                <a:srgbClr val="FDB714"/>
              </a:solidFill>
            </a:endParaRPr>
          </a:p>
          <a:p>
            <a:pPr marL="0" indent="0" algn="just">
              <a:buFont typeface="Lato Light"/>
              <a:buNone/>
            </a:pPr>
            <a:r>
              <a:rPr lang="fr-FR" sz="2800" dirty="0" smtClean="0">
                <a:solidFill>
                  <a:srgbClr val="FDB714"/>
                </a:solidFill>
              </a:rPr>
              <a:t>      Fonctionnement	Réussites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330708"/>
            <a:ext cx="2136700" cy="1346179"/>
          </a:xfrm>
          <a:prstGeom prst="rect">
            <a:avLst/>
          </a:prstGeom>
        </p:spPr>
      </p:pic>
      <p:pic>
        <p:nvPicPr>
          <p:cNvPr id="7" name="Google Shape;6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2012900" cy="450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453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9088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75528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B439"/>
                </a:solidFill>
                <a:latin typeface="Lato"/>
                <a:ea typeface="Lato"/>
                <a:cs typeface="Lato"/>
                <a:sym typeface="Lato"/>
              </a:rPr>
              <a:t>Retour sur l’année 1</a:t>
            </a:r>
            <a:endParaRPr b="1" i="1" dirty="0">
              <a:solidFill>
                <a:srgbClr val="FFB43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" name="Google Shape;89;p16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1350" y="0"/>
            <a:ext cx="992650" cy="135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31590"/>
            <a:ext cx="7038330" cy="3960440"/>
          </a:xfrm>
          <a:prstGeom prst="rect">
            <a:avLst/>
          </a:prstGeom>
        </p:spPr>
      </p:pic>
      <p:pic>
        <p:nvPicPr>
          <p:cNvPr id="6" name="Google Shape;6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2012900" cy="450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453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9088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75528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B439"/>
                </a:solidFill>
                <a:latin typeface="Lato"/>
                <a:ea typeface="Lato"/>
                <a:cs typeface="Lato"/>
                <a:sym typeface="Lato"/>
              </a:rPr>
              <a:t>Le RETEX</a:t>
            </a:r>
            <a:endParaRPr b="1" i="1" dirty="0">
              <a:solidFill>
                <a:srgbClr val="FFB43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" name="Google Shape;89;p16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1350" y="0"/>
            <a:ext cx="992650" cy="13588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space réservé du contenu 4"/>
          <p:cNvSpPr txBox="1">
            <a:spLocks/>
          </p:cNvSpPr>
          <p:nvPr/>
        </p:nvSpPr>
        <p:spPr>
          <a:xfrm>
            <a:off x="1475656" y="1139230"/>
            <a:ext cx="5868076" cy="381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×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×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×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×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○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■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●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○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■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indent="0" algn="just">
              <a:lnSpc>
                <a:spcPct val="150000"/>
              </a:lnSpc>
              <a:buFont typeface="Lato Light"/>
              <a:buNone/>
            </a:pPr>
            <a:r>
              <a:rPr lang="fr-FR" sz="2800" dirty="0" smtClean="0">
                <a:solidFill>
                  <a:srgbClr val="FDB714"/>
                </a:solidFill>
              </a:rPr>
              <a:t>Le CADRE</a:t>
            </a:r>
          </a:p>
          <a:p>
            <a:pPr marL="0" indent="0" algn="just">
              <a:lnSpc>
                <a:spcPct val="150000"/>
              </a:lnSpc>
              <a:buFont typeface="Lato Light"/>
              <a:buNone/>
            </a:pPr>
            <a:r>
              <a:rPr lang="fr-FR" sz="2800" dirty="0" smtClean="0">
                <a:solidFill>
                  <a:srgbClr val="FDB714"/>
                </a:solidFill>
              </a:rPr>
              <a:t>L’exposé de la situation</a:t>
            </a:r>
          </a:p>
          <a:p>
            <a:pPr marL="0" indent="0" algn="just">
              <a:lnSpc>
                <a:spcPct val="150000"/>
              </a:lnSpc>
              <a:buFont typeface="Lato Light"/>
              <a:buNone/>
            </a:pPr>
            <a:r>
              <a:rPr lang="fr-FR" sz="2800" dirty="0" smtClean="0">
                <a:solidFill>
                  <a:srgbClr val="FDB714"/>
                </a:solidFill>
              </a:rPr>
              <a:t>Les propositions</a:t>
            </a:r>
          </a:p>
          <a:p>
            <a:pPr marL="0" indent="0" algn="just">
              <a:lnSpc>
                <a:spcPct val="150000"/>
              </a:lnSpc>
              <a:buFont typeface="Lato Light"/>
              <a:buNone/>
            </a:pPr>
            <a:r>
              <a:rPr lang="fr-FR" sz="2800" dirty="0" smtClean="0">
                <a:solidFill>
                  <a:srgbClr val="FDB714"/>
                </a:solidFill>
              </a:rPr>
              <a:t>Les décisions</a:t>
            </a:r>
          </a:p>
          <a:p>
            <a:pPr marL="0" indent="0" algn="just">
              <a:lnSpc>
                <a:spcPct val="150000"/>
              </a:lnSpc>
              <a:buFont typeface="Lato Light"/>
              <a:buNone/>
            </a:pPr>
            <a:r>
              <a:rPr lang="fr-FR" sz="2800" dirty="0" smtClean="0">
                <a:solidFill>
                  <a:srgbClr val="FDB714"/>
                </a:solidFill>
              </a:rPr>
              <a:t>Les perspectives</a:t>
            </a:r>
          </a:p>
          <a:p>
            <a:pPr marL="0" indent="0" algn="just">
              <a:buFont typeface="Lato Light"/>
              <a:buNone/>
            </a:pPr>
            <a:endParaRPr lang="fr-FR" sz="4000" dirty="0" smtClean="0"/>
          </a:p>
          <a:p>
            <a:pPr marL="0" indent="0" algn="just">
              <a:buFont typeface="Lato Light"/>
              <a:buNone/>
            </a:pPr>
            <a:endParaRPr lang="fr-FR" sz="4000" dirty="0" smtClean="0"/>
          </a:p>
          <a:p>
            <a:pPr marL="0" indent="0" algn="just">
              <a:buFont typeface="Lato Light"/>
              <a:buNone/>
            </a:pPr>
            <a:r>
              <a:rPr lang="fr-FR" sz="2400" dirty="0" smtClean="0"/>
              <a:t>	</a:t>
            </a:r>
            <a:endParaRPr lang="fr-FR" sz="2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58850"/>
            <a:ext cx="890595" cy="63683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86"/>
          <a:stretch/>
        </p:blipFill>
        <p:spPr>
          <a:xfrm>
            <a:off x="320948" y="2060005"/>
            <a:ext cx="751737" cy="62726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08"/>
          <a:stretch/>
        </p:blipFill>
        <p:spPr>
          <a:xfrm>
            <a:off x="174281" y="2827215"/>
            <a:ext cx="1045071" cy="61557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25" y="3579862"/>
            <a:ext cx="742960" cy="54019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04" y="4227934"/>
            <a:ext cx="902392" cy="601595"/>
          </a:xfrm>
          <a:prstGeom prst="rect">
            <a:avLst/>
          </a:prstGeom>
        </p:spPr>
      </p:pic>
      <p:pic>
        <p:nvPicPr>
          <p:cNvPr id="11" name="Google Shape;64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0" y="0"/>
            <a:ext cx="2012900" cy="450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453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9088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75528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B439"/>
                </a:solidFill>
                <a:latin typeface="Lato"/>
                <a:ea typeface="Lato"/>
                <a:cs typeface="Lato"/>
                <a:sym typeface="Lato"/>
              </a:rPr>
              <a:t>LE CADRE</a:t>
            </a:r>
            <a:endParaRPr b="1" i="1" dirty="0">
              <a:solidFill>
                <a:srgbClr val="FFB43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" name="Google Shape;89;p16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1350" y="0"/>
            <a:ext cx="992650" cy="13588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space réservé du contenu 1"/>
          <p:cNvSpPr txBox="1">
            <a:spLocks/>
          </p:cNvSpPr>
          <p:nvPr/>
        </p:nvSpPr>
        <p:spPr>
          <a:xfrm>
            <a:off x="1403648" y="1264449"/>
            <a:ext cx="6120680" cy="3611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×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×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×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×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○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■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●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○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■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sz="2800" dirty="0" smtClean="0">
                <a:solidFill>
                  <a:srgbClr val="FDB714"/>
                </a:solidFill>
              </a:rPr>
              <a:t>À distance des émotions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sz="2800" dirty="0" smtClean="0">
                <a:solidFill>
                  <a:srgbClr val="FDB714"/>
                </a:solidFill>
              </a:rPr>
              <a:t>Attention à la parole de l’autre et à ses propres mots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sz="2800" dirty="0" smtClean="0">
                <a:solidFill>
                  <a:srgbClr val="FDB714"/>
                </a:solidFill>
              </a:rPr>
              <a:t>Volontariat des participants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sz="2800" dirty="0" smtClean="0">
                <a:solidFill>
                  <a:srgbClr val="FDB714"/>
                </a:solidFill>
              </a:rPr>
              <a:t>Non-jugement des personnes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sz="2800" dirty="0" smtClean="0">
                <a:solidFill>
                  <a:srgbClr val="FDB714"/>
                </a:solidFill>
              </a:rPr>
              <a:t>Posture de tiers de l’animateur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sz="2800" dirty="0" smtClean="0">
                <a:solidFill>
                  <a:srgbClr val="FDB714"/>
                </a:solidFill>
              </a:rPr>
              <a:t>Rappel du déroulé et des objectifs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fr-FR" sz="2400" dirty="0" smtClean="0"/>
          </a:p>
          <a:p>
            <a:pPr marL="342900" indent="-342900" algn="just">
              <a:buFontTx/>
              <a:buChar char="-"/>
            </a:pPr>
            <a:endParaRPr lang="fr-FR" sz="2400" dirty="0" smtClean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732" y="190264"/>
            <a:ext cx="1920620" cy="137337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9501"/>
            <a:ext cx="1476821" cy="114089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19" y="2715766"/>
            <a:ext cx="1195029" cy="119502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27"/>
          <a:stretch/>
        </p:blipFill>
        <p:spPr>
          <a:xfrm>
            <a:off x="220444" y="4083918"/>
            <a:ext cx="1183204" cy="975360"/>
          </a:xfrm>
          <a:prstGeom prst="rect">
            <a:avLst/>
          </a:prstGeom>
        </p:spPr>
      </p:pic>
      <p:pic>
        <p:nvPicPr>
          <p:cNvPr id="10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0"/>
            <a:ext cx="2012900" cy="450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453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lamou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216</Words>
  <Application>Microsoft Office PowerPoint</Application>
  <PresentationFormat>Affichage à l'écran (16:9)</PresentationFormat>
  <Paragraphs>85</Paragraphs>
  <Slides>14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2" baseType="lpstr">
      <vt:lpstr>Arial</vt:lpstr>
      <vt:lpstr>Wingdings</vt:lpstr>
      <vt:lpstr>Lato</vt:lpstr>
      <vt:lpstr>Lato Light</vt:lpstr>
      <vt:lpstr>Raleway</vt:lpstr>
      <vt:lpstr>Quicksand</vt:lpstr>
      <vt:lpstr>Lato Hairline</vt:lpstr>
      <vt:lpstr>Eglamour template</vt:lpstr>
      <vt:lpstr>PARCOURS  FAIRE FACE AU  HARCELEMENT</vt:lpstr>
      <vt:lpstr>« Quand on est dans un établissement qui sait s’occuper des plus fragiles, on se sent plus rassuré pour soi-même. » (Maryan Lemoine)</vt:lpstr>
      <vt:lpstr>Déroulé de la journée</vt:lpstr>
      <vt:lpstr>OBJECTIFS</vt:lpstr>
      <vt:lpstr>Le parcours</vt:lpstr>
      <vt:lpstr>Retour sur l’année 1</vt:lpstr>
      <vt:lpstr>Retour sur l’année 1</vt:lpstr>
      <vt:lpstr>Le RETEX</vt:lpstr>
      <vt:lpstr>LE CADRE</vt:lpstr>
      <vt:lpstr>L’exposé de la situation</vt:lpstr>
      <vt:lpstr>Les propositions</vt:lpstr>
      <vt:lpstr>Les décisions</vt:lpstr>
      <vt:lpstr>Les perspectives</vt:lpstr>
      <vt:lpstr>Merci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PARCOURS  FAIRE FACE AU HARCELEMENT</dc:title>
  <dc:creator>Nathaniel Gingold</dc:creator>
  <cp:lastModifiedBy>Denis Da-Silva-Barbosa</cp:lastModifiedBy>
  <cp:revision>79</cp:revision>
  <dcterms:modified xsi:type="dcterms:W3CDTF">2019-02-01T08:13:37Z</dcterms:modified>
</cp:coreProperties>
</file>