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6"/>
  </p:notesMasterIdLst>
  <p:sldIdLst>
    <p:sldId id="256" r:id="rId2"/>
    <p:sldId id="257" r:id="rId3"/>
    <p:sldId id="279" r:id="rId4"/>
    <p:sldId id="258" r:id="rId5"/>
    <p:sldId id="259" r:id="rId6"/>
    <p:sldId id="274" r:id="rId7"/>
    <p:sldId id="277" r:id="rId8"/>
    <p:sldId id="260" r:id="rId9"/>
    <p:sldId id="273" r:id="rId10"/>
    <p:sldId id="276" r:id="rId11"/>
    <p:sldId id="278" r:id="rId12"/>
    <p:sldId id="272" r:id="rId13"/>
    <p:sldId id="275" r:id="rId14"/>
    <p:sldId id="261" r:id="rId15"/>
  </p:sldIdLst>
  <p:sldSz cx="9144000" cy="5143500" type="screen16x9"/>
  <p:notesSz cx="6858000" cy="9144000"/>
  <p:embeddedFontLst>
    <p:embeddedFont>
      <p:font typeface="Lato" panose="020F0502020204030203" pitchFamily="34" charset="0"/>
      <p:regular r:id="rId17"/>
      <p:bold r:id="rId18"/>
    </p:embeddedFont>
    <p:embeddedFont>
      <p:font typeface="Raleway" panose="020B0003030101060003" pitchFamily="34" charset="0"/>
      <p:regular r:id="rId19"/>
    </p:embeddedFont>
    <p:embeddedFont>
      <p:font typeface="Gill Sans MT" panose="020B0502020104020203" pitchFamily="34" charset="0"/>
      <p:regular r:id="rId20"/>
      <p:bold r:id="rId21"/>
      <p:italic r:id="rId22"/>
      <p:boldItalic r:id="rId23"/>
    </p:embeddedFont>
    <p:embeddedFont>
      <p:font typeface="Wingdings 3" panose="05040102010807070707" pitchFamily="18" charset="2"/>
      <p:regular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9088"/>
    <a:srgbClr val="FDB7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DE4F1839-1BB7-4B3E-B8BA-8305FEF71ADB}">
  <a:tblStyle styleId="{DE4F1839-1BB7-4B3E-B8BA-8305FEF71ADB}"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p:cViewPr>
        <p:scale>
          <a:sx n="100" d="100"/>
          <a:sy n="100" d="100"/>
        </p:scale>
        <p:origin x="-540" y="156"/>
      </p:cViewPr>
      <p:guideLst>
        <p:guide orient="horz" pos="1620"/>
        <p:guide pos="2880"/>
      </p:guideLst>
    </p:cSldViewPr>
  </p:slideViewPr>
  <p:notesTextViewPr>
    <p:cViewPr>
      <p:scale>
        <a:sx n="1" d="1"/>
        <a:sy n="1" d="1"/>
      </p:scale>
      <p:origin x="0" y="5388"/>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139CA4-7CD7-4DB0-B974-5C654CBC74D3}"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fr-FR"/>
        </a:p>
      </dgm:t>
    </dgm:pt>
    <dgm:pt modelId="{76A700D5-C03B-416A-BA31-EA13860DE32D}">
      <dgm:prSet phldrT="[Texte]" custT="1"/>
      <dgm:spPr>
        <a:xfrm>
          <a:off x="1584183" y="0"/>
          <a:ext cx="5040545" cy="4680520"/>
        </a:xfrm>
        <a:prstGeom prst="ellipse">
          <a:avLst/>
        </a:prstGeom>
        <a:solidFill>
          <a:srgbClr val="009DD9">
            <a:lumMod val="75000"/>
          </a:srgbClr>
        </a:solidFill>
        <a:ln w="19050" cap="flat" cmpd="sng" algn="ctr">
          <a:solidFill>
            <a:sysClr val="window" lastClr="FFFFFF">
              <a:hueOff val="0"/>
              <a:satOff val="0"/>
              <a:lumOff val="0"/>
              <a:alphaOff val="0"/>
            </a:sysClr>
          </a:solidFill>
          <a:prstDash val="solid"/>
        </a:ln>
        <a:effectLst/>
      </dgm:spPr>
      <dgm:t>
        <a:bodyPr/>
        <a:lstStyle/>
        <a:p>
          <a:r>
            <a:rPr lang="fr-FR" sz="1600" b="1" dirty="0" smtClean="0">
              <a:solidFill>
                <a:sysClr val="window" lastClr="FFFFFF"/>
              </a:solidFill>
              <a:latin typeface="Gill Sans MT"/>
              <a:ea typeface="+mn-ea"/>
              <a:cs typeface="+mn-cs"/>
            </a:rPr>
            <a:t>Plan de prévention des violences </a:t>
          </a:r>
          <a:endParaRPr lang="fr-FR" sz="1600" b="1" dirty="0">
            <a:solidFill>
              <a:sysClr val="window" lastClr="FFFFFF"/>
            </a:solidFill>
            <a:latin typeface="Gill Sans MT"/>
            <a:ea typeface="+mn-ea"/>
            <a:cs typeface="+mn-cs"/>
          </a:endParaRPr>
        </a:p>
      </dgm:t>
    </dgm:pt>
    <dgm:pt modelId="{E9E5B610-6A7C-4717-B3D9-42C0B283B387}" type="parTrans" cxnId="{DE66F44D-6BFA-4A91-ACC5-402B8B1DF76A}">
      <dgm:prSet/>
      <dgm:spPr/>
      <dgm:t>
        <a:bodyPr/>
        <a:lstStyle/>
        <a:p>
          <a:endParaRPr lang="fr-FR"/>
        </a:p>
      </dgm:t>
    </dgm:pt>
    <dgm:pt modelId="{16300C66-8143-4419-BEE2-9D64E90355D0}" type="sibTrans" cxnId="{DE66F44D-6BFA-4A91-ACC5-402B8B1DF76A}">
      <dgm:prSet/>
      <dgm:spPr/>
      <dgm:t>
        <a:bodyPr/>
        <a:lstStyle/>
        <a:p>
          <a:endParaRPr lang="fr-FR"/>
        </a:p>
      </dgm:t>
    </dgm:pt>
    <dgm:pt modelId="{677619EA-1B92-4263-9C3B-83B88F70AA41}">
      <dgm:prSet phldrT="[Texte]" custT="1"/>
      <dgm:spPr>
        <a:xfrm>
          <a:off x="2349260" y="1170129"/>
          <a:ext cx="3510390" cy="3510390"/>
        </a:xfrm>
        <a:prstGeom prst="ellipse">
          <a:avLst/>
        </a:prstGeom>
        <a:solidFill>
          <a:srgbClr val="0BD0D9">
            <a:lumMod val="75000"/>
          </a:srgbClr>
        </a:solidFill>
        <a:ln w="19050" cap="flat" cmpd="sng" algn="ctr">
          <a:solidFill>
            <a:sysClr val="window" lastClr="FFFFFF">
              <a:hueOff val="0"/>
              <a:satOff val="0"/>
              <a:lumOff val="0"/>
              <a:alphaOff val="0"/>
            </a:sysClr>
          </a:solidFill>
          <a:prstDash val="solid"/>
        </a:ln>
        <a:effectLst/>
      </dgm:spPr>
      <dgm:t>
        <a:bodyPr/>
        <a:lstStyle/>
        <a:p>
          <a:r>
            <a:rPr lang="fr-FR" sz="1200" b="1" dirty="0" smtClean="0">
              <a:solidFill>
                <a:sysClr val="window" lastClr="FFFFFF"/>
              </a:solidFill>
              <a:latin typeface="Gill Sans MT"/>
              <a:ea typeface="+mn-ea"/>
              <a:cs typeface="+mn-cs"/>
            </a:rPr>
            <a:t>Protocole de traitement  des situations de harcèlement </a:t>
          </a:r>
        </a:p>
      </dgm:t>
    </dgm:pt>
    <dgm:pt modelId="{E1846866-3E4F-4920-BABA-13D54F851EC4}" type="parTrans" cxnId="{6D49A1E5-E9E7-4CBE-8DE0-053313A0849E}">
      <dgm:prSet/>
      <dgm:spPr/>
      <dgm:t>
        <a:bodyPr/>
        <a:lstStyle/>
        <a:p>
          <a:endParaRPr lang="fr-FR"/>
        </a:p>
      </dgm:t>
    </dgm:pt>
    <dgm:pt modelId="{881C70EB-DE44-46E6-9F3D-6F6E6FA5C289}" type="sibTrans" cxnId="{6D49A1E5-E9E7-4CBE-8DE0-053313A0849E}">
      <dgm:prSet/>
      <dgm:spPr/>
      <dgm:t>
        <a:bodyPr/>
        <a:lstStyle/>
        <a:p>
          <a:endParaRPr lang="fr-FR"/>
        </a:p>
      </dgm:t>
    </dgm:pt>
    <dgm:pt modelId="{34370794-6602-40DD-A699-04378749EE23}">
      <dgm:prSet phldrT="[Texte]" custT="1"/>
      <dgm:spPr>
        <a:xfrm>
          <a:off x="2934325" y="2340260"/>
          <a:ext cx="2340260" cy="2340260"/>
        </a:xfrm>
        <a:prstGeom prst="ellipse">
          <a:avLst/>
        </a:prstGeom>
        <a:solidFill>
          <a:srgbClr val="009DD9">
            <a:lumMod val="60000"/>
            <a:lumOff val="40000"/>
          </a:srgbClr>
        </a:solidFill>
        <a:ln w="19050" cap="flat" cmpd="sng" algn="ctr">
          <a:solidFill>
            <a:sysClr val="window" lastClr="FFFFFF">
              <a:hueOff val="0"/>
              <a:satOff val="0"/>
              <a:lumOff val="0"/>
              <a:alphaOff val="0"/>
            </a:sysClr>
          </a:solidFill>
          <a:prstDash val="solid"/>
        </a:ln>
        <a:effectLst/>
      </dgm:spPr>
      <dgm:t>
        <a:bodyPr/>
        <a:lstStyle/>
        <a:p>
          <a:r>
            <a:rPr lang="fr-FR" sz="1200" b="1" dirty="0" smtClean="0">
              <a:solidFill>
                <a:sysClr val="window" lastClr="FFFFFF"/>
              </a:solidFill>
              <a:latin typeface="Gill Sans MT"/>
              <a:ea typeface="+mn-ea"/>
              <a:cs typeface="+mn-cs"/>
            </a:rPr>
            <a:t>Organisation et interventions des pôles ressources</a:t>
          </a:r>
        </a:p>
      </dgm:t>
    </dgm:pt>
    <dgm:pt modelId="{19C0E472-9CA6-4856-A0AB-5FC616A9A93A}" type="parTrans" cxnId="{A7E820AF-0397-4BFB-90EA-3837F239EF15}">
      <dgm:prSet/>
      <dgm:spPr/>
      <dgm:t>
        <a:bodyPr/>
        <a:lstStyle/>
        <a:p>
          <a:endParaRPr lang="fr-FR"/>
        </a:p>
      </dgm:t>
    </dgm:pt>
    <dgm:pt modelId="{7C29D675-6E40-4C9C-9C73-2688CAA63F52}" type="sibTrans" cxnId="{A7E820AF-0397-4BFB-90EA-3837F239EF15}">
      <dgm:prSet/>
      <dgm:spPr/>
      <dgm:t>
        <a:bodyPr/>
        <a:lstStyle/>
        <a:p>
          <a:endParaRPr lang="fr-FR"/>
        </a:p>
      </dgm:t>
    </dgm:pt>
    <dgm:pt modelId="{A7834F82-7EB3-4697-9304-F64A16607B60}" type="pres">
      <dgm:prSet presAssocID="{D6139CA4-7CD7-4DB0-B974-5C654CBC74D3}" presName="Name0" presStyleCnt="0">
        <dgm:presLayoutVars>
          <dgm:chMax val="7"/>
          <dgm:resizeHandles val="exact"/>
        </dgm:presLayoutVars>
      </dgm:prSet>
      <dgm:spPr/>
      <dgm:t>
        <a:bodyPr/>
        <a:lstStyle/>
        <a:p>
          <a:endParaRPr lang="fr-FR"/>
        </a:p>
      </dgm:t>
    </dgm:pt>
    <dgm:pt modelId="{845A29E4-D7D3-4358-B023-53051B40727A}" type="pres">
      <dgm:prSet presAssocID="{D6139CA4-7CD7-4DB0-B974-5C654CBC74D3}" presName="comp1" presStyleCnt="0"/>
      <dgm:spPr/>
    </dgm:pt>
    <dgm:pt modelId="{63579664-5303-4129-AB9E-C3E65A0B50F1}" type="pres">
      <dgm:prSet presAssocID="{D6139CA4-7CD7-4DB0-B974-5C654CBC74D3}" presName="circle1" presStyleLbl="node1" presStyleIdx="0" presStyleCnt="3" custScaleX="107692"/>
      <dgm:spPr/>
      <dgm:t>
        <a:bodyPr/>
        <a:lstStyle/>
        <a:p>
          <a:endParaRPr lang="fr-FR"/>
        </a:p>
      </dgm:t>
    </dgm:pt>
    <dgm:pt modelId="{75979009-0B12-48AA-86ED-9C928DC6B10F}" type="pres">
      <dgm:prSet presAssocID="{D6139CA4-7CD7-4DB0-B974-5C654CBC74D3}" presName="c1text" presStyleLbl="node1" presStyleIdx="0" presStyleCnt="3">
        <dgm:presLayoutVars>
          <dgm:bulletEnabled val="1"/>
        </dgm:presLayoutVars>
      </dgm:prSet>
      <dgm:spPr/>
      <dgm:t>
        <a:bodyPr/>
        <a:lstStyle/>
        <a:p>
          <a:endParaRPr lang="fr-FR"/>
        </a:p>
      </dgm:t>
    </dgm:pt>
    <dgm:pt modelId="{D6E8CB42-2F87-4341-A5ED-2D4C4FCAB1B3}" type="pres">
      <dgm:prSet presAssocID="{D6139CA4-7CD7-4DB0-B974-5C654CBC74D3}" presName="comp2" presStyleCnt="0"/>
      <dgm:spPr/>
    </dgm:pt>
    <dgm:pt modelId="{777136D3-F63B-40C6-A837-856FDB537D98}" type="pres">
      <dgm:prSet presAssocID="{D6139CA4-7CD7-4DB0-B974-5C654CBC74D3}" presName="circle2" presStyleLbl="node1" presStyleIdx="1" presStyleCnt="3"/>
      <dgm:spPr/>
      <dgm:t>
        <a:bodyPr/>
        <a:lstStyle/>
        <a:p>
          <a:endParaRPr lang="fr-FR"/>
        </a:p>
      </dgm:t>
    </dgm:pt>
    <dgm:pt modelId="{D2A1644B-CDD6-46D1-BC2A-C84F57CB2CB8}" type="pres">
      <dgm:prSet presAssocID="{D6139CA4-7CD7-4DB0-B974-5C654CBC74D3}" presName="c2text" presStyleLbl="node1" presStyleIdx="1" presStyleCnt="3">
        <dgm:presLayoutVars>
          <dgm:bulletEnabled val="1"/>
        </dgm:presLayoutVars>
      </dgm:prSet>
      <dgm:spPr/>
      <dgm:t>
        <a:bodyPr/>
        <a:lstStyle/>
        <a:p>
          <a:endParaRPr lang="fr-FR"/>
        </a:p>
      </dgm:t>
    </dgm:pt>
    <dgm:pt modelId="{09FC8C57-33D1-4507-98C2-B0C11CDAF456}" type="pres">
      <dgm:prSet presAssocID="{D6139CA4-7CD7-4DB0-B974-5C654CBC74D3}" presName="comp3" presStyleCnt="0"/>
      <dgm:spPr/>
    </dgm:pt>
    <dgm:pt modelId="{F576785E-8623-443D-B535-670D9208F324}" type="pres">
      <dgm:prSet presAssocID="{D6139CA4-7CD7-4DB0-B974-5C654CBC74D3}" presName="circle3" presStyleLbl="node1" presStyleIdx="2" presStyleCnt="3"/>
      <dgm:spPr/>
      <dgm:t>
        <a:bodyPr/>
        <a:lstStyle/>
        <a:p>
          <a:endParaRPr lang="fr-FR"/>
        </a:p>
      </dgm:t>
    </dgm:pt>
    <dgm:pt modelId="{1883404A-C608-451D-94D4-B3574A8A6B2B}" type="pres">
      <dgm:prSet presAssocID="{D6139CA4-7CD7-4DB0-B974-5C654CBC74D3}" presName="c3text" presStyleLbl="node1" presStyleIdx="2" presStyleCnt="3">
        <dgm:presLayoutVars>
          <dgm:bulletEnabled val="1"/>
        </dgm:presLayoutVars>
      </dgm:prSet>
      <dgm:spPr/>
      <dgm:t>
        <a:bodyPr/>
        <a:lstStyle/>
        <a:p>
          <a:endParaRPr lang="fr-FR"/>
        </a:p>
      </dgm:t>
    </dgm:pt>
  </dgm:ptLst>
  <dgm:cxnLst>
    <dgm:cxn modelId="{25EA1B3E-7025-43EA-AED9-CCBF842A36F4}" type="presOf" srcId="{677619EA-1B92-4263-9C3B-83B88F70AA41}" destId="{D2A1644B-CDD6-46D1-BC2A-C84F57CB2CB8}" srcOrd="1" destOrd="0" presId="urn:microsoft.com/office/officeart/2005/8/layout/venn2"/>
    <dgm:cxn modelId="{A7E820AF-0397-4BFB-90EA-3837F239EF15}" srcId="{D6139CA4-7CD7-4DB0-B974-5C654CBC74D3}" destId="{34370794-6602-40DD-A699-04378749EE23}" srcOrd="2" destOrd="0" parTransId="{19C0E472-9CA6-4856-A0AB-5FC616A9A93A}" sibTransId="{7C29D675-6E40-4C9C-9C73-2688CAA63F52}"/>
    <dgm:cxn modelId="{4BBECA54-AC3F-48E1-8C74-E4B4E8ECC19D}" type="presOf" srcId="{34370794-6602-40DD-A699-04378749EE23}" destId="{F576785E-8623-443D-B535-670D9208F324}" srcOrd="0" destOrd="0" presId="urn:microsoft.com/office/officeart/2005/8/layout/venn2"/>
    <dgm:cxn modelId="{6D49A1E5-E9E7-4CBE-8DE0-053313A0849E}" srcId="{D6139CA4-7CD7-4DB0-B974-5C654CBC74D3}" destId="{677619EA-1B92-4263-9C3B-83B88F70AA41}" srcOrd="1" destOrd="0" parTransId="{E1846866-3E4F-4920-BABA-13D54F851EC4}" sibTransId="{881C70EB-DE44-46E6-9F3D-6F6E6FA5C289}"/>
    <dgm:cxn modelId="{7B8A18A0-2323-4424-BBA6-1692FB085A59}" type="presOf" srcId="{34370794-6602-40DD-A699-04378749EE23}" destId="{1883404A-C608-451D-94D4-B3574A8A6B2B}" srcOrd="1" destOrd="0" presId="urn:microsoft.com/office/officeart/2005/8/layout/venn2"/>
    <dgm:cxn modelId="{41962C78-CAF7-4588-BF87-21BC1C44EE8F}" type="presOf" srcId="{76A700D5-C03B-416A-BA31-EA13860DE32D}" destId="{63579664-5303-4129-AB9E-C3E65A0B50F1}" srcOrd="0" destOrd="0" presId="urn:microsoft.com/office/officeart/2005/8/layout/venn2"/>
    <dgm:cxn modelId="{DE66F44D-6BFA-4A91-ACC5-402B8B1DF76A}" srcId="{D6139CA4-7CD7-4DB0-B974-5C654CBC74D3}" destId="{76A700D5-C03B-416A-BA31-EA13860DE32D}" srcOrd="0" destOrd="0" parTransId="{E9E5B610-6A7C-4717-B3D9-42C0B283B387}" sibTransId="{16300C66-8143-4419-BEE2-9D64E90355D0}"/>
    <dgm:cxn modelId="{1C759781-91D5-4FC3-981C-6A465AFAFEFE}" type="presOf" srcId="{D6139CA4-7CD7-4DB0-B974-5C654CBC74D3}" destId="{A7834F82-7EB3-4697-9304-F64A16607B60}" srcOrd="0" destOrd="0" presId="urn:microsoft.com/office/officeart/2005/8/layout/venn2"/>
    <dgm:cxn modelId="{024B7D7F-A6C2-4160-A143-E271EF780755}" type="presOf" srcId="{76A700D5-C03B-416A-BA31-EA13860DE32D}" destId="{75979009-0B12-48AA-86ED-9C928DC6B10F}" srcOrd="1" destOrd="0" presId="urn:microsoft.com/office/officeart/2005/8/layout/venn2"/>
    <dgm:cxn modelId="{0E20EAC1-E48C-43A3-812A-F5930E8146A0}" type="presOf" srcId="{677619EA-1B92-4263-9C3B-83B88F70AA41}" destId="{777136D3-F63B-40C6-A837-856FDB537D98}" srcOrd="0" destOrd="0" presId="urn:microsoft.com/office/officeart/2005/8/layout/venn2"/>
    <dgm:cxn modelId="{38BA3C4E-716C-4FDF-B25D-DF6147B85887}" type="presParOf" srcId="{A7834F82-7EB3-4697-9304-F64A16607B60}" destId="{845A29E4-D7D3-4358-B023-53051B40727A}" srcOrd="0" destOrd="0" presId="urn:microsoft.com/office/officeart/2005/8/layout/venn2"/>
    <dgm:cxn modelId="{9A0BA3AC-18A9-4D8B-99F3-E6CE493AB03F}" type="presParOf" srcId="{845A29E4-D7D3-4358-B023-53051B40727A}" destId="{63579664-5303-4129-AB9E-C3E65A0B50F1}" srcOrd="0" destOrd="0" presId="urn:microsoft.com/office/officeart/2005/8/layout/venn2"/>
    <dgm:cxn modelId="{4E285796-F0C4-443A-865C-688BC10D3166}" type="presParOf" srcId="{845A29E4-D7D3-4358-B023-53051B40727A}" destId="{75979009-0B12-48AA-86ED-9C928DC6B10F}" srcOrd="1" destOrd="0" presId="urn:microsoft.com/office/officeart/2005/8/layout/venn2"/>
    <dgm:cxn modelId="{438102A4-15A8-4D1A-9984-BFDB2CC57EE5}" type="presParOf" srcId="{A7834F82-7EB3-4697-9304-F64A16607B60}" destId="{D6E8CB42-2F87-4341-A5ED-2D4C4FCAB1B3}" srcOrd="1" destOrd="0" presId="urn:microsoft.com/office/officeart/2005/8/layout/venn2"/>
    <dgm:cxn modelId="{202BA543-97E3-4B78-A7C2-7A29FF4F3D8E}" type="presParOf" srcId="{D6E8CB42-2F87-4341-A5ED-2D4C4FCAB1B3}" destId="{777136D3-F63B-40C6-A837-856FDB537D98}" srcOrd="0" destOrd="0" presId="urn:microsoft.com/office/officeart/2005/8/layout/venn2"/>
    <dgm:cxn modelId="{440E1204-EC7B-484D-9C76-9E57408DF466}" type="presParOf" srcId="{D6E8CB42-2F87-4341-A5ED-2D4C4FCAB1B3}" destId="{D2A1644B-CDD6-46D1-BC2A-C84F57CB2CB8}" srcOrd="1" destOrd="0" presId="urn:microsoft.com/office/officeart/2005/8/layout/venn2"/>
    <dgm:cxn modelId="{652D2A55-9983-4B48-A3F9-4038096E3EE6}" type="presParOf" srcId="{A7834F82-7EB3-4697-9304-F64A16607B60}" destId="{09FC8C57-33D1-4507-98C2-B0C11CDAF456}" srcOrd="2" destOrd="0" presId="urn:microsoft.com/office/officeart/2005/8/layout/venn2"/>
    <dgm:cxn modelId="{452F3B68-15C3-4455-9F3A-C5CBCBC73A31}" type="presParOf" srcId="{09FC8C57-33D1-4507-98C2-B0C11CDAF456}" destId="{F576785E-8623-443D-B535-670D9208F324}" srcOrd="0" destOrd="0" presId="urn:microsoft.com/office/officeart/2005/8/layout/venn2"/>
    <dgm:cxn modelId="{D1785C51-AC13-4A34-907E-5367079F7F2C}" type="presParOf" srcId="{09FC8C57-33D1-4507-98C2-B0C11CDAF456}" destId="{1883404A-C608-451D-94D4-B3574A8A6B2B}"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ABB2C33-1F1C-4F6C-A152-58A5B66AE11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fr-FR"/>
        </a:p>
      </dgm:t>
    </dgm:pt>
    <dgm:pt modelId="{18A76E0D-2DAF-4F75-9ACB-BA97697F90B8}">
      <dgm:prSet phldrT="[Texte]"/>
      <dgm:spPr>
        <a:xfrm>
          <a:off x="3100" y="2073206"/>
          <a:ext cx="1581422" cy="790711"/>
        </a:xfrm>
        <a:solidFill>
          <a:srgbClr val="0F6FC6">
            <a:hueOff val="0"/>
            <a:satOff val="0"/>
            <a:lumOff val="0"/>
            <a:alphaOff val="0"/>
          </a:srgbClr>
        </a:solidFill>
        <a:ln w="19050" cap="flat" cmpd="sng" algn="ctr">
          <a:solidFill>
            <a:sysClr val="window" lastClr="FFFFFF">
              <a:hueOff val="0"/>
              <a:satOff val="0"/>
              <a:lumOff val="0"/>
              <a:alphaOff val="0"/>
            </a:sysClr>
          </a:solidFill>
          <a:prstDash val="solid"/>
        </a:ln>
        <a:effectLst/>
      </dgm:spPr>
      <dgm:t>
        <a:bodyPr/>
        <a:lstStyle/>
        <a:p>
          <a:r>
            <a:rPr lang="fr-FR" dirty="0" smtClean="0">
              <a:solidFill>
                <a:sysClr val="window" lastClr="FFFFFF"/>
              </a:solidFill>
              <a:latin typeface="Gill Sans MT"/>
              <a:ea typeface="+mn-ea"/>
              <a:cs typeface="+mn-cs"/>
            </a:rPr>
            <a:t>Cadre institutionnel</a:t>
          </a:r>
          <a:endParaRPr lang="fr-FR" dirty="0">
            <a:solidFill>
              <a:sysClr val="window" lastClr="FFFFFF"/>
            </a:solidFill>
            <a:latin typeface="Gill Sans MT"/>
            <a:ea typeface="+mn-ea"/>
            <a:cs typeface="+mn-cs"/>
          </a:endParaRPr>
        </a:p>
      </dgm:t>
    </dgm:pt>
    <dgm:pt modelId="{9C547B0A-2D79-41BF-BC9A-83BD0BDEB417}" type="parTrans" cxnId="{1DD3081C-FB18-4AD2-AACC-B0B7E342B853}">
      <dgm:prSet/>
      <dgm:spPr/>
      <dgm:t>
        <a:bodyPr/>
        <a:lstStyle/>
        <a:p>
          <a:endParaRPr lang="fr-FR"/>
        </a:p>
      </dgm:t>
    </dgm:pt>
    <dgm:pt modelId="{70FD846E-1F8A-419A-8EBF-FFEC99E4DF9B}" type="sibTrans" cxnId="{1DD3081C-FB18-4AD2-AACC-B0B7E342B853}">
      <dgm:prSet/>
      <dgm:spPr/>
      <dgm:t>
        <a:bodyPr/>
        <a:lstStyle/>
        <a:p>
          <a:endParaRPr lang="fr-FR"/>
        </a:p>
      </dgm:t>
    </dgm:pt>
    <dgm:pt modelId="{0D9FF077-FBCE-48E6-84B2-08019D63493A}">
      <dgm:prSet phldrT="[Texte]"/>
      <dgm:spPr>
        <a:xfrm>
          <a:off x="2217092" y="1618547"/>
          <a:ext cx="1581422" cy="790711"/>
        </a:xfrm>
        <a:solidFill>
          <a:srgbClr val="0F6FC6">
            <a:hueOff val="0"/>
            <a:satOff val="0"/>
            <a:lumOff val="0"/>
            <a:alphaOff val="0"/>
          </a:srgbClr>
        </a:solidFill>
        <a:ln w="19050" cap="flat" cmpd="sng" algn="ctr">
          <a:solidFill>
            <a:sysClr val="window" lastClr="FFFFFF">
              <a:hueOff val="0"/>
              <a:satOff val="0"/>
              <a:lumOff val="0"/>
              <a:alphaOff val="0"/>
            </a:sysClr>
          </a:solidFill>
          <a:prstDash val="solid"/>
        </a:ln>
        <a:effectLst/>
      </dgm:spPr>
      <dgm:t>
        <a:bodyPr/>
        <a:lstStyle/>
        <a:p>
          <a:r>
            <a:rPr lang="fr-FR" dirty="0" smtClean="0">
              <a:solidFill>
                <a:sysClr val="window" lastClr="FFFFFF"/>
              </a:solidFill>
              <a:latin typeface="Gill Sans MT"/>
              <a:ea typeface="+mn-ea"/>
              <a:cs typeface="+mn-cs"/>
            </a:rPr>
            <a:t>Définition du harcèlement entre pairs</a:t>
          </a:r>
          <a:endParaRPr lang="fr-FR" dirty="0">
            <a:solidFill>
              <a:sysClr val="window" lastClr="FFFFFF"/>
            </a:solidFill>
            <a:latin typeface="Gill Sans MT"/>
            <a:ea typeface="+mn-ea"/>
            <a:cs typeface="+mn-cs"/>
          </a:endParaRPr>
        </a:p>
      </dgm:t>
    </dgm:pt>
    <dgm:pt modelId="{90C5E19B-1C93-405D-B799-20397B226227}" type="parTrans" cxnId="{2BEC0EA5-59E5-4863-93F3-08111E951CE1}">
      <dgm:prSet/>
      <dgm:spPr>
        <a:xfrm rot="19457599">
          <a:off x="1511302" y="2226818"/>
          <a:ext cx="779011" cy="28828"/>
        </a:xfrm>
        <a:noFill/>
        <a:ln w="19050" cap="flat" cmpd="sng" algn="ctr">
          <a:solidFill>
            <a:srgbClr val="0F6FC6">
              <a:shade val="60000"/>
              <a:hueOff val="0"/>
              <a:satOff val="0"/>
              <a:lumOff val="0"/>
              <a:alphaOff val="0"/>
            </a:srgbClr>
          </a:solidFill>
          <a:prstDash val="solid"/>
        </a:ln>
        <a:effectLst/>
      </dgm:spPr>
      <dgm:t>
        <a:bodyPr/>
        <a:lstStyle/>
        <a:p>
          <a:endParaRPr lang="fr-FR">
            <a:solidFill>
              <a:sysClr val="windowText" lastClr="000000">
                <a:hueOff val="0"/>
                <a:satOff val="0"/>
                <a:lumOff val="0"/>
                <a:alphaOff val="0"/>
              </a:sysClr>
            </a:solidFill>
            <a:latin typeface="Gill Sans MT"/>
            <a:ea typeface="+mn-ea"/>
            <a:cs typeface="+mn-cs"/>
          </a:endParaRPr>
        </a:p>
      </dgm:t>
    </dgm:pt>
    <dgm:pt modelId="{4834B84D-18FE-424E-90AC-D7499360183E}" type="sibTrans" cxnId="{2BEC0EA5-59E5-4863-93F3-08111E951CE1}">
      <dgm:prSet/>
      <dgm:spPr/>
      <dgm:t>
        <a:bodyPr/>
        <a:lstStyle/>
        <a:p>
          <a:endParaRPr lang="fr-FR"/>
        </a:p>
      </dgm:t>
    </dgm:pt>
    <dgm:pt modelId="{BCFB24F3-A609-4D59-ADBB-11520C0E81F0}">
      <dgm:prSet phldrT="[Texte]"/>
      <dgm:spPr>
        <a:xfrm>
          <a:off x="2217092" y="2527865"/>
          <a:ext cx="1581422" cy="790711"/>
        </a:xfrm>
        <a:solidFill>
          <a:srgbClr val="0F6FC6">
            <a:hueOff val="0"/>
            <a:satOff val="0"/>
            <a:lumOff val="0"/>
            <a:alphaOff val="0"/>
          </a:srgbClr>
        </a:solidFill>
        <a:ln w="19050" cap="flat" cmpd="sng" algn="ctr">
          <a:solidFill>
            <a:sysClr val="window" lastClr="FFFFFF">
              <a:hueOff val="0"/>
              <a:satOff val="0"/>
              <a:lumOff val="0"/>
              <a:alphaOff val="0"/>
            </a:sysClr>
          </a:solidFill>
          <a:prstDash val="solid"/>
        </a:ln>
        <a:effectLst/>
      </dgm:spPr>
      <dgm:t>
        <a:bodyPr/>
        <a:lstStyle/>
        <a:p>
          <a:r>
            <a:rPr lang="fr-FR" baseline="0" dirty="0" smtClean="0">
              <a:solidFill>
                <a:sysClr val="window" lastClr="FFFFFF"/>
              </a:solidFill>
              <a:latin typeface="Gill Sans MT"/>
              <a:ea typeface="+mn-ea"/>
              <a:cs typeface="+mn-cs"/>
            </a:rPr>
            <a:t>Rôle du pôle ressource</a:t>
          </a:r>
          <a:endParaRPr lang="fr-FR" dirty="0">
            <a:solidFill>
              <a:sysClr val="window" lastClr="FFFFFF"/>
            </a:solidFill>
            <a:latin typeface="Gill Sans MT"/>
            <a:ea typeface="+mn-ea"/>
            <a:cs typeface="+mn-cs"/>
          </a:endParaRPr>
        </a:p>
      </dgm:t>
    </dgm:pt>
    <dgm:pt modelId="{4F0BFDB6-B060-4B75-AD5C-ABDDA07CD4C1}" type="parTrans" cxnId="{45228850-56BE-4F32-B205-00033A3F8DF7}">
      <dgm:prSet/>
      <dgm:spPr>
        <a:xfrm rot="2142401">
          <a:off x="1511302" y="2681477"/>
          <a:ext cx="779011" cy="28828"/>
        </a:xfrm>
        <a:noFill/>
        <a:ln w="19050" cap="flat" cmpd="sng" algn="ctr">
          <a:solidFill>
            <a:srgbClr val="0F6FC6">
              <a:shade val="60000"/>
              <a:hueOff val="0"/>
              <a:satOff val="0"/>
              <a:lumOff val="0"/>
              <a:alphaOff val="0"/>
            </a:srgbClr>
          </a:solidFill>
          <a:prstDash val="solid"/>
        </a:ln>
        <a:effectLst/>
      </dgm:spPr>
      <dgm:t>
        <a:bodyPr/>
        <a:lstStyle/>
        <a:p>
          <a:endParaRPr lang="fr-FR">
            <a:solidFill>
              <a:sysClr val="windowText" lastClr="000000">
                <a:hueOff val="0"/>
                <a:satOff val="0"/>
                <a:lumOff val="0"/>
                <a:alphaOff val="0"/>
              </a:sysClr>
            </a:solidFill>
            <a:latin typeface="Gill Sans MT"/>
            <a:ea typeface="+mn-ea"/>
            <a:cs typeface="+mn-cs"/>
          </a:endParaRPr>
        </a:p>
      </dgm:t>
    </dgm:pt>
    <dgm:pt modelId="{7FCB8D89-0868-4DF8-A648-543539771BFB}" type="sibTrans" cxnId="{45228850-56BE-4F32-B205-00033A3F8DF7}">
      <dgm:prSet/>
      <dgm:spPr/>
      <dgm:t>
        <a:bodyPr/>
        <a:lstStyle/>
        <a:p>
          <a:endParaRPr lang="fr-FR"/>
        </a:p>
      </dgm:t>
    </dgm:pt>
    <dgm:pt modelId="{573F8426-2597-4B3B-AA77-80E8FDAC0C04}">
      <dgm:prSet phldrT="[Texte]"/>
      <dgm:spPr>
        <a:xfrm>
          <a:off x="4431084" y="2527865"/>
          <a:ext cx="1581422" cy="790711"/>
        </a:xfrm>
        <a:solidFill>
          <a:srgbClr val="0F6FC6">
            <a:hueOff val="0"/>
            <a:satOff val="0"/>
            <a:lumOff val="0"/>
            <a:alphaOff val="0"/>
          </a:srgbClr>
        </a:solidFill>
        <a:ln w="19050" cap="flat" cmpd="sng" algn="ctr">
          <a:solidFill>
            <a:sysClr val="window" lastClr="FFFFFF">
              <a:hueOff val="0"/>
              <a:satOff val="0"/>
              <a:lumOff val="0"/>
              <a:alphaOff val="0"/>
            </a:sysClr>
          </a:solidFill>
          <a:prstDash val="solid"/>
        </a:ln>
        <a:effectLst/>
      </dgm:spPr>
      <dgm:t>
        <a:bodyPr/>
        <a:lstStyle/>
        <a:p>
          <a:r>
            <a:rPr lang="fr-FR" dirty="0" smtClean="0">
              <a:solidFill>
                <a:sysClr val="window" lastClr="FFFFFF"/>
              </a:solidFill>
              <a:latin typeface="Gill Sans MT"/>
              <a:ea typeface="+mn-ea"/>
              <a:cs typeface="+mn-cs"/>
            </a:rPr>
            <a:t>Constitution</a:t>
          </a:r>
        </a:p>
        <a:p>
          <a:r>
            <a:rPr lang="fr-FR" dirty="0" smtClean="0">
              <a:solidFill>
                <a:sysClr val="window" lastClr="FFFFFF"/>
              </a:solidFill>
              <a:latin typeface="Gill Sans MT"/>
              <a:ea typeface="+mn-ea"/>
              <a:cs typeface="+mn-cs"/>
            </a:rPr>
            <a:t>Du pôle</a:t>
          </a:r>
          <a:endParaRPr lang="fr-FR" dirty="0">
            <a:solidFill>
              <a:sysClr val="window" lastClr="FFFFFF"/>
            </a:solidFill>
            <a:latin typeface="Gill Sans MT"/>
            <a:ea typeface="+mn-ea"/>
            <a:cs typeface="+mn-cs"/>
          </a:endParaRPr>
        </a:p>
      </dgm:t>
    </dgm:pt>
    <dgm:pt modelId="{6BA50011-BC8B-40B3-AB4B-EE110E0ECC69}" type="parTrans" cxnId="{B70C3D66-3605-40BA-A813-C9BC1C9F62B1}">
      <dgm:prSet/>
      <dgm:spPr>
        <a:xfrm>
          <a:off x="3798515" y="2908807"/>
          <a:ext cx="632569" cy="28828"/>
        </a:xfrm>
        <a:noFill/>
        <a:ln w="19050" cap="flat" cmpd="sng" algn="ctr">
          <a:solidFill>
            <a:srgbClr val="0F6FC6">
              <a:shade val="80000"/>
              <a:hueOff val="0"/>
              <a:satOff val="0"/>
              <a:lumOff val="0"/>
              <a:alphaOff val="0"/>
            </a:srgbClr>
          </a:solidFill>
          <a:prstDash val="solid"/>
        </a:ln>
        <a:effectLst/>
      </dgm:spPr>
      <dgm:t>
        <a:bodyPr/>
        <a:lstStyle/>
        <a:p>
          <a:endParaRPr lang="fr-FR">
            <a:solidFill>
              <a:sysClr val="windowText" lastClr="000000">
                <a:hueOff val="0"/>
                <a:satOff val="0"/>
                <a:lumOff val="0"/>
                <a:alphaOff val="0"/>
              </a:sysClr>
            </a:solidFill>
            <a:latin typeface="Gill Sans MT"/>
            <a:ea typeface="+mn-ea"/>
            <a:cs typeface="+mn-cs"/>
          </a:endParaRPr>
        </a:p>
      </dgm:t>
    </dgm:pt>
    <dgm:pt modelId="{3C0B0B64-64BE-4CAF-9EB8-839F3BD31F8A}" type="sibTrans" cxnId="{B70C3D66-3605-40BA-A813-C9BC1C9F62B1}">
      <dgm:prSet/>
      <dgm:spPr/>
      <dgm:t>
        <a:bodyPr/>
        <a:lstStyle/>
        <a:p>
          <a:endParaRPr lang="fr-FR"/>
        </a:p>
      </dgm:t>
    </dgm:pt>
    <dgm:pt modelId="{035F3155-7715-44CF-82E0-142A68A4D585}">
      <dgm:prSet/>
      <dgm:spPr>
        <a:xfrm>
          <a:off x="6645076" y="2527865"/>
          <a:ext cx="1581422" cy="790711"/>
        </a:xfrm>
        <a:solidFill>
          <a:srgbClr val="0F6FC6">
            <a:hueOff val="0"/>
            <a:satOff val="0"/>
            <a:lumOff val="0"/>
            <a:alphaOff val="0"/>
          </a:srgbClr>
        </a:solidFill>
        <a:ln w="19050" cap="flat" cmpd="sng" algn="ctr">
          <a:solidFill>
            <a:sysClr val="window" lastClr="FFFFFF">
              <a:hueOff val="0"/>
              <a:satOff val="0"/>
              <a:lumOff val="0"/>
              <a:alphaOff val="0"/>
            </a:sysClr>
          </a:solidFill>
          <a:prstDash val="solid"/>
        </a:ln>
        <a:effectLst/>
      </dgm:spPr>
      <dgm:t>
        <a:bodyPr/>
        <a:lstStyle/>
        <a:p>
          <a:r>
            <a:rPr lang="fr-FR" dirty="0" smtClean="0">
              <a:solidFill>
                <a:sysClr val="window" lastClr="FFFFFF"/>
              </a:solidFill>
              <a:latin typeface="Gill Sans MT"/>
              <a:ea typeface="+mn-ea"/>
              <a:cs typeface="+mn-cs"/>
            </a:rPr>
            <a:t>Circuit de prise en charge</a:t>
          </a:r>
          <a:endParaRPr lang="fr-FR" dirty="0">
            <a:solidFill>
              <a:sysClr val="window" lastClr="FFFFFF"/>
            </a:solidFill>
            <a:latin typeface="Gill Sans MT"/>
            <a:ea typeface="+mn-ea"/>
            <a:cs typeface="+mn-cs"/>
          </a:endParaRPr>
        </a:p>
      </dgm:t>
    </dgm:pt>
    <dgm:pt modelId="{C28C9419-31D2-4CAE-B188-231BB5A7487D}" type="parTrans" cxnId="{47A049F0-C0BF-4EE2-A83D-3524622095A7}">
      <dgm:prSet/>
      <dgm:spPr>
        <a:xfrm>
          <a:off x="6012507" y="2908807"/>
          <a:ext cx="632569" cy="28828"/>
        </a:xfrm>
        <a:noFill/>
        <a:ln w="19050" cap="flat" cmpd="sng" algn="ctr">
          <a:solidFill>
            <a:srgbClr val="0F6FC6">
              <a:shade val="80000"/>
              <a:hueOff val="0"/>
              <a:satOff val="0"/>
              <a:lumOff val="0"/>
              <a:alphaOff val="0"/>
            </a:srgbClr>
          </a:solidFill>
          <a:prstDash val="solid"/>
        </a:ln>
        <a:effectLst/>
      </dgm:spPr>
      <dgm:t>
        <a:bodyPr/>
        <a:lstStyle/>
        <a:p>
          <a:endParaRPr lang="fr-FR">
            <a:solidFill>
              <a:sysClr val="windowText" lastClr="000000">
                <a:hueOff val="0"/>
                <a:satOff val="0"/>
                <a:lumOff val="0"/>
                <a:alphaOff val="0"/>
              </a:sysClr>
            </a:solidFill>
            <a:latin typeface="Gill Sans MT"/>
            <a:ea typeface="+mn-ea"/>
            <a:cs typeface="+mn-cs"/>
          </a:endParaRPr>
        </a:p>
      </dgm:t>
    </dgm:pt>
    <dgm:pt modelId="{242EA825-6F61-4EE9-B27B-BD1CBE5E75AC}" type="sibTrans" cxnId="{47A049F0-C0BF-4EE2-A83D-3524622095A7}">
      <dgm:prSet/>
      <dgm:spPr/>
      <dgm:t>
        <a:bodyPr/>
        <a:lstStyle/>
        <a:p>
          <a:endParaRPr lang="fr-FR"/>
        </a:p>
      </dgm:t>
    </dgm:pt>
    <dgm:pt modelId="{10930902-E7E9-4AB3-8AF0-DDFF09ACAB70}">
      <dgm:prSet/>
      <dgm:spPr>
        <a:xfrm>
          <a:off x="4431084" y="1618547"/>
          <a:ext cx="1581422" cy="790711"/>
        </a:xfrm>
        <a:solidFill>
          <a:srgbClr val="0F6FC6">
            <a:hueOff val="0"/>
            <a:satOff val="0"/>
            <a:lumOff val="0"/>
            <a:alphaOff val="0"/>
          </a:srgbClr>
        </a:solidFill>
        <a:ln w="19050" cap="flat" cmpd="sng" algn="ctr">
          <a:solidFill>
            <a:sysClr val="window" lastClr="FFFFFF">
              <a:hueOff val="0"/>
              <a:satOff val="0"/>
              <a:lumOff val="0"/>
              <a:alphaOff val="0"/>
            </a:sysClr>
          </a:solidFill>
          <a:prstDash val="solid"/>
        </a:ln>
        <a:effectLst/>
      </dgm:spPr>
      <dgm:t>
        <a:bodyPr/>
        <a:lstStyle/>
        <a:p>
          <a:r>
            <a:rPr lang="fr-FR" dirty="0" smtClean="0">
              <a:solidFill>
                <a:sysClr val="window" lastClr="FFFFFF"/>
              </a:solidFill>
              <a:latin typeface="Gill Sans MT"/>
              <a:ea typeface="+mn-ea"/>
              <a:cs typeface="+mn-cs"/>
            </a:rPr>
            <a:t>Présentation rapide de la méthode de la préoccupation partagée</a:t>
          </a:r>
          <a:endParaRPr lang="fr-FR" dirty="0">
            <a:solidFill>
              <a:sysClr val="window" lastClr="FFFFFF"/>
            </a:solidFill>
            <a:latin typeface="Gill Sans MT"/>
            <a:ea typeface="+mn-ea"/>
            <a:cs typeface="+mn-cs"/>
          </a:endParaRPr>
        </a:p>
      </dgm:t>
    </dgm:pt>
    <dgm:pt modelId="{2E93F08C-E1D6-4A33-8407-0DDC7A99EE4C}" type="parTrans" cxnId="{C97A007A-3CB2-417C-925D-BB5D8FFEE844}">
      <dgm:prSet/>
      <dgm:spPr>
        <a:xfrm>
          <a:off x="3798515" y="1999489"/>
          <a:ext cx="632569" cy="28828"/>
        </a:xfrm>
        <a:noFill/>
        <a:ln w="19050" cap="flat" cmpd="sng" algn="ctr">
          <a:solidFill>
            <a:srgbClr val="0F6FC6">
              <a:shade val="80000"/>
              <a:hueOff val="0"/>
              <a:satOff val="0"/>
              <a:lumOff val="0"/>
              <a:alphaOff val="0"/>
            </a:srgbClr>
          </a:solidFill>
          <a:prstDash val="solid"/>
        </a:ln>
        <a:effectLst/>
      </dgm:spPr>
      <dgm:t>
        <a:bodyPr/>
        <a:lstStyle/>
        <a:p>
          <a:endParaRPr lang="fr-FR">
            <a:solidFill>
              <a:sysClr val="windowText" lastClr="000000">
                <a:hueOff val="0"/>
                <a:satOff val="0"/>
                <a:lumOff val="0"/>
                <a:alphaOff val="0"/>
              </a:sysClr>
            </a:solidFill>
            <a:latin typeface="Gill Sans MT"/>
            <a:ea typeface="+mn-ea"/>
            <a:cs typeface="+mn-cs"/>
          </a:endParaRPr>
        </a:p>
      </dgm:t>
    </dgm:pt>
    <dgm:pt modelId="{858F7064-3DD4-4E89-862A-B4F152760A0C}" type="sibTrans" cxnId="{C97A007A-3CB2-417C-925D-BB5D8FFEE844}">
      <dgm:prSet/>
      <dgm:spPr/>
      <dgm:t>
        <a:bodyPr/>
        <a:lstStyle/>
        <a:p>
          <a:endParaRPr lang="fr-FR"/>
        </a:p>
      </dgm:t>
    </dgm:pt>
    <dgm:pt modelId="{431E62C9-BD42-4C5C-8099-A12DC5D09C71}" type="pres">
      <dgm:prSet presAssocID="{AABB2C33-1F1C-4F6C-A152-58A5B66AE112}" presName="diagram" presStyleCnt="0">
        <dgm:presLayoutVars>
          <dgm:chPref val="1"/>
          <dgm:dir/>
          <dgm:animOne val="branch"/>
          <dgm:animLvl val="lvl"/>
          <dgm:resizeHandles val="exact"/>
        </dgm:presLayoutVars>
      </dgm:prSet>
      <dgm:spPr/>
      <dgm:t>
        <a:bodyPr/>
        <a:lstStyle/>
        <a:p>
          <a:endParaRPr lang="fr-FR"/>
        </a:p>
      </dgm:t>
    </dgm:pt>
    <dgm:pt modelId="{5F5C1B7A-EAE3-4C76-AFF8-B511A8B5E606}" type="pres">
      <dgm:prSet presAssocID="{18A76E0D-2DAF-4F75-9ACB-BA97697F90B8}" presName="root1" presStyleCnt="0"/>
      <dgm:spPr/>
    </dgm:pt>
    <dgm:pt modelId="{BCEF7EA1-F2D7-415A-AD52-B5C591BF1226}" type="pres">
      <dgm:prSet presAssocID="{18A76E0D-2DAF-4F75-9ACB-BA97697F90B8}" presName="LevelOneTextNode" presStyleLbl="node0" presStyleIdx="0" presStyleCnt="1">
        <dgm:presLayoutVars>
          <dgm:chPref val="3"/>
        </dgm:presLayoutVars>
      </dgm:prSet>
      <dgm:spPr>
        <a:prstGeom prst="roundRect">
          <a:avLst>
            <a:gd name="adj" fmla="val 10000"/>
          </a:avLst>
        </a:prstGeom>
      </dgm:spPr>
      <dgm:t>
        <a:bodyPr/>
        <a:lstStyle/>
        <a:p>
          <a:endParaRPr lang="fr-FR"/>
        </a:p>
      </dgm:t>
    </dgm:pt>
    <dgm:pt modelId="{13EFC933-C32E-4EA3-861D-43BF9C5C267B}" type="pres">
      <dgm:prSet presAssocID="{18A76E0D-2DAF-4F75-9ACB-BA97697F90B8}" presName="level2hierChild" presStyleCnt="0"/>
      <dgm:spPr/>
    </dgm:pt>
    <dgm:pt modelId="{F2CA96E7-33C0-490B-8806-0B3B6FF3E6BE}" type="pres">
      <dgm:prSet presAssocID="{90C5E19B-1C93-405D-B799-20397B226227}" presName="conn2-1" presStyleLbl="parChTrans1D2" presStyleIdx="0" presStyleCnt="2"/>
      <dgm:spPr>
        <a:custGeom>
          <a:avLst/>
          <a:gdLst/>
          <a:ahLst/>
          <a:cxnLst/>
          <a:rect l="0" t="0" r="0" b="0"/>
          <a:pathLst>
            <a:path>
              <a:moveTo>
                <a:pt x="0" y="14414"/>
              </a:moveTo>
              <a:lnTo>
                <a:pt x="779011" y="14414"/>
              </a:lnTo>
            </a:path>
          </a:pathLst>
        </a:custGeom>
      </dgm:spPr>
      <dgm:t>
        <a:bodyPr/>
        <a:lstStyle/>
        <a:p>
          <a:endParaRPr lang="fr-FR"/>
        </a:p>
      </dgm:t>
    </dgm:pt>
    <dgm:pt modelId="{1CA6F4C3-C4B7-4A12-A231-78ACB03E9819}" type="pres">
      <dgm:prSet presAssocID="{90C5E19B-1C93-405D-B799-20397B226227}" presName="connTx" presStyleLbl="parChTrans1D2" presStyleIdx="0" presStyleCnt="2"/>
      <dgm:spPr/>
      <dgm:t>
        <a:bodyPr/>
        <a:lstStyle/>
        <a:p>
          <a:endParaRPr lang="fr-FR"/>
        </a:p>
      </dgm:t>
    </dgm:pt>
    <dgm:pt modelId="{4BC40BD6-28C0-4BC0-ACC7-92C52578038A}" type="pres">
      <dgm:prSet presAssocID="{0D9FF077-FBCE-48E6-84B2-08019D63493A}" presName="root2" presStyleCnt="0"/>
      <dgm:spPr/>
    </dgm:pt>
    <dgm:pt modelId="{462D2F0A-B09E-447A-94A5-2411CB7DFD1F}" type="pres">
      <dgm:prSet presAssocID="{0D9FF077-FBCE-48E6-84B2-08019D63493A}" presName="LevelTwoTextNode" presStyleLbl="node2" presStyleIdx="0" presStyleCnt="2">
        <dgm:presLayoutVars>
          <dgm:chPref val="3"/>
        </dgm:presLayoutVars>
      </dgm:prSet>
      <dgm:spPr>
        <a:prstGeom prst="roundRect">
          <a:avLst>
            <a:gd name="adj" fmla="val 10000"/>
          </a:avLst>
        </a:prstGeom>
      </dgm:spPr>
      <dgm:t>
        <a:bodyPr/>
        <a:lstStyle/>
        <a:p>
          <a:endParaRPr lang="fr-FR"/>
        </a:p>
      </dgm:t>
    </dgm:pt>
    <dgm:pt modelId="{C8611E43-7967-4D69-B33F-C78C924CCB3B}" type="pres">
      <dgm:prSet presAssocID="{0D9FF077-FBCE-48E6-84B2-08019D63493A}" presName="level3hierChild" presStyleCnt="0"/>
      <dgm:spPr/>
    </dgm:pt>
    <dgm:pt modelId="{D434AE5F-C6D9-4CAA-AFC4-95F676E61DAE}" type="pres">
      <dgm:prSet presAssocID="{2E93F08C-E1D6-4A33-8407-0DDC7A99EE4C}" presName="conn2-1" presStyleLbl="parChTrans1D3" presStyleIdx="0" presStyleCnt="2"/>
      <dgm:spPr>
        <a:custGeom>
          <a:avLst/>
          <a:gdLst/>
          <a:ahLst/>
          <a:cxnLst/>
          <a:rect l="0" t="0" r="0" b="0"/>
          <a:pathLst>
            <a:path>
              <a:moveTo>
                <a:pt x="0" y="14414"/>
              </a:moveTo>
              <a:lnTo>
                <a:pt x="632569" y="14414"/>
              </a:lnTo>
            </a:path>
          </a:pathLst>
        </a:custGeom>
      </dgm:spPr>
      <dgm:t>
        <a:bodyPr/>
        <a:lstStyle/>
        <a:p>
          <a:endParaRPr lang="fr-FR"/>
        </a:p>
      </dgm:t>
    </dgm:pt>
    <dgm:pt modelId="{0948F618-90F6-49D7-AA31-E155B0559B4E}" type="pres">
      <dgm:prSet presAssocID="{2E93F08C-E1D6-4A33-8407-0DDC7A99EE4C}" presName="connTx" presStyleLbl="parChTrans1D3" presStyleIdx="0" presStyleCnt="2"/>
      <dgm:spPr/>
      <dgm:t>
        <a:bodyPr/>
        <a:lstStyle/>
        <a:p>
          <a:endParaRPr lang="fr-FR"/>
        </a:p>
      </dgm:t>
    </dgm:pt>
    <dgm:pt modelId="{115AE899-EAC7-4340-AE6A-DA36EE15E437}" type="pres">
      <dgm:prSet presAssocID="{10930902-E7E9-4AB3-8AF0-DDFF09ACAB70}" presName="root2" presStyleCnt="0"/>
      <dgm:spPr/>
    </dgm:pt>
    <dgm:pt modelId="{9F1E3214-F3A8-46F4-BC4C-8B67D84074F6}" type="pres">
      <dgm:prSet presAssocID="{10930902-E7E9-4AB3-8AF0-DDFF09ACAB70}" presName="LevelTwoTextNode" presStyleLbl="node3" presStyleIdx="0" presStyleCnt="2">
        <dgm:presLayoutVars>
          <dgm:chPref val="3"/>
        </dgm:presLayoutVars>
      </dgm:prSet>
      <dgm:spPr>
        <a:prstGeom prst="roundRect">
          <a:avLst>
            <a:gd name="adj" fmla="val 10000"/>
          </a:avLst>
        </a:prstGeom>
      </dgm:spPr>
      <dgm:t>
        <a:bodyPr/>
        <a:lstStyle/>
        <a:p>
          <a:endParaRPr lang="fr-FR"/>
        </a:p>
      </dgm:t>
    </dgm:pt>
    <dgm:pt modelId="{BD5AA2DC-4DAF-4C7D-B790-86845BA9E6D1}" type="pres">
      <dgm:prSet presAssocID="{10930902-E7E9-4AB3-8AF0-DDFF09ACAB70}" presName="level3hierChild" presStyleCnt="0"/>
      <dgm:spPr/>
    </dgm:pt>
    <dgm:pt modelId="{7B9F245C-BAB6-46DD-BAF5-4F94B3363EC4}" type="pres">
      <dgm:prSet presAssocID="{4F0BFDB6-B060-4B75-AD5C-ABDDA07CD4C1}" presName="conn2-1" presStyleLbl="parChTrans1D2" presStyleIdx="1" presStyleCnt="2"/>
      <dgm:spPr>
        <a:custGeom>
          <a:avLst/>
          <a:gdLst/>
          <a:ahLst/>
          <a:cxnLst/>
          <a:rect l="0" t="0" r="0" b="0"/>
          <a:pathLst>
            <a:path>
              <a:moveTo>
                <a:pt x="0" y="14414"/>
              </a:moveTo>
              <a:lnTo>
                <a:pt x="779011" y="14414"/>
              </a:lnTo>
            </a:path>
          </a:pathLst>
        </a:custGeom>
      </dgm:spPr>
      <dgm:t>
        <a:bodyPr/>
        <a:lstStyle/>
        <a:p>
          <a:endParaRPr lang="fr-FR"/>
        </a:p>
      </dgm:t>
    </dgm:pt>
    <dgm:pt modelId="{D20375E2-0CB1-402A-A8ED-2ADDEE656003}" type="pres">
      <dgm:prSet presAssocID="{4F0BFDB6-B060-4B75-AD5C-ABDDA07CD4C1}" presName="connTx" presStyleLbl="parChTrans1D2" presStyleIdx="1" presStyleCnt="2"/>
      <dgm:spPr/>
      <dgm:t>
        <a:bodyPr/>
        <a:lstStyle/>
        <a:p>
          <a:endParaRPr lang="fr-FR"/>
        </a:p>
      </dgm:t>
    </dgm:pt>
    <dgm:pt modelId="{50523F39-82A7-4248-AFA3-028C988D427A}" type="pres">
      <dgm:prSet presAssocID="{BCFB24F3-A609-4D59-ADBB-11520C0E81F0}" presName="root2" presStyleCnt="0"/>
      <dgm:spPr/>
    </dgm:pt>
    <dgm:pt modelId="{AB0ECBDA-7A44-473C-A351-4C695982463F}" type="pres">
      <dgm:prSet presAssocID="{BCFB24F3-A609-4D59-ADBB-11520C0E81F0}" presName="LevelTwoTextNode" presStyleLbl="node2" presStyleIdx="1" presStyleCnt="2">
        <dgm:presLayoutVars>
          <dgm:chPref val="3"/>
        </dgm:presLayoutVars>
      </dgm:prSet>
      <dgm:spPr>
        <a:prstGeom prst="roundRect">
          <a:avLst>
            <a:gd name="adj" fmla="val 10000"/>
          </a:avLst>
        </a:prstGeom>
      </dgm:spPr>
      <dgm:t>
        <a:bodyPr/>
        <a:lstStyle/>
        <a:p>
          <a:endParaRPr lang="fr-FR"/>
        </a:p>
      </dgm:t>
    </dgm:pt>
    <dgm:pt modelId="{18C5793B-4115-4671-9324-7EEC856635D2}" type="pres">
      <dgm:prSet presAssocID="{BCFB24F3-A609-4D59-ADBB-11520C0E81F0}" presName="level3hierChild" presStyleCnt="0"/>
      <dgm:spPr/>
    </dgm:pt>
    <dgm:pt modelId="{0941F712-CBD3-4055-9907-25EF888A7059}" type="pres">
      <dgm:prSet presAssocID="{6BA50011-BC8B-40B3-AB4B-EE110E0ECC69}" presName="conn2-1" presStyleLbl="parChTrans1D3" presStyleIdx="1" presStyleCnt="2"/>
      <dgm:spPr>
        <a:custGeom>
          <a:avLst/>
          <a:gdLst/>
          <a:ahLst/>
          <a:cxnLst/>
          <a:rect l="0" t="0" r="0" b="0"/>
          <a:pathLst>
            <a:path>
              <a:moveTo>
                <a:pt x="0" y="14414"/>
              </a:moveTo>
              <a:lnTo>
                <a:pt x="632569" y="14414"/>
              </a:lnTo>
            </a:path>
          </a:pathLst>
        </a:custGeom>
      </dgm:spPr>
      <dgm:t>
        <a:bodyPr/>
        <a:lstStyle/>
        <a:p>
          <a:endParaRPr lang="fr-FR"/>
        </a:p>
      </dgm:t>
    </dgm:pt>
    <dgm:pt modelId="{8BD19F8B-60D7-4105-A0EB-FA6A91976520}" type="pres">
      <dgm:prSet presAssocID="{6BA50011-BC8B-40B3-AB4B-EE110E0ECC69}" presName="connTx" presStyleLbl="parChTrans1D3" presStyleIdx="1" presStyleCnt="2"/>
      <dgm:spPr/>
      <dgm:t>
        <a:bodyPr/>
        <a:lstStyle/>
        <a:p>
          <a:endParaRPr lang="fr-FR"/>
        </a:p>
      </dgm:t>
    </dgm:pt>
    <dgm:pt modelId="{45E04DC1-E12D-4845-A1DE-ADEE194BCB52}" type="pres">
      <dgm:prSet presAssocID="{573F8426-2597-4B3B-AA77-80E8FDAC0C04}" presName="root2" presStyleCnt="0"/>
      <dgm:spPr/>
    </dgm:pt>
    <dgm:pt modelId="{5003B668-A2CD-4143-9582-E3E515C42AF6}" type="pres">
      <dgm:prSet presAssocID="{573F8426-2597-4B3B-AA77-80E8FDAC0C04}" presName="LevelTwoTextNode" presStyleLbl="node3" presStyleIdx="1" presStyleCnt="2" custLinFactNeighborX="5718" custLinFactNeighborY="23562">
        <dgm:presLayoutVars>
          <dgm:chPref val="3"/>
        </dgm:presLayoutVars>
      </dgm:prSet>
      <dgm:spPr>
        <a:prstGeom prst="roundRect">
          <a:avLst>
            <a:gd name="adj" fmla="val 10000"/>
          </a:avLst>
        </a:prstGeom>
      </dgm:spPr>
      <dgm:t>
        <a:bodyPr/>
        <a:lstStyle/>
        <a:p>
          <a:endParaRPr lang="fr-FR"/>
        </a:p>
      </dgm:t>
    </dgm:pt>
    <dgm:pt modelId="{BF7AF046-A9B5-47A1-97F6-36CA9B2CC221}" type="pres">
      <dgm:prSet presAssocID="{573F8426-2597-4B3B-AA77-80E8FDAC0C04}" presName="level3hierChild" presStyleCnt="0"/>
      <dgm:spPr/>
    </dgm:pt>
    <dgm:pt modelId="{1A3355B3-922D-4669-92FF-33E8C509B808}" type="pres">
      <dgm:prSet presAssocID="{C28C9419-31D2-4CAE-B188-231BB5A7487D}" presName="conn2-1" presStyleLbl="parChTrans1D4" presStyleIdx="0" presStyleCnt="1"/>
      <dgm:spPr>
        <a:custGeom>
          <a:avLst/>
          <a:gdLst/>
          <a:ahLst/>
          <a:cxnLst/>
          <a:rect l="0" t="0" r="0" b="0"/>
          <a:pathLst>
            <a:path>
              <a:moveTo>
                <a:pt x="0" y="14414"/>
              </a:moveTo>
              <a:lnTo>
                <a:pt x="632569" y="14414"/>
              </a:lnTo>
            </a:path>
          </a:pathLst>
        </a:custGeom>
      </dgm:spPr>
      <dgm:t>
        <a:bodyPr/>
        <a:lstStyle/>
        <a:p>
          <a:endParaRPr lang="fr-FR"/>
        </a:p>
      </dgm:t>
    </dgm:pt>
    <dgm:pt modelId="{171D5CD2-FDE7-4AFB-B7E4-44CE77E10607}" type="pres">
      <dgm:prSet presAssocID="{C28C9419-31D2-4CAE-B188-231BB5A7487D}" presName="connTx" presStyleLbl="parChTrans1D4" presStyleIdx="0" presStyleCnt="1"/>
      <dgm:spPr/>
      <dgm:t>
        <a:bodyPr/>
        <a:lstStyle/>
        <a:p>
          <a:endParaRPr lang="fr-FR"/>
        </a:p>
      </dgm:t>
    </dgm:pt>
    <dgm:pt modelId="{E8D27F1C-866B-4E88-A58D-41A846A57C49}" type="pres">
      <dgm:prSet presAssocID="{035F3155-7715-44CF-82E0-142A68A4D585}" presName="root2" presStyleCnt="0"/>
      <dgm:spPr/>
    </dgm:pt>
    <dgm:pt modelId="{2A18B28A-2932-4670-82F0-6FB26C37ECD2}" type="pres">
      <dgm:prSet presAssocID="{035F3155-7715-44CF-82E0-142A68A4D585}" presName="LevelTwoTextNode" presStyleLbl="node4" presStyleIdx="0" presStyleCnt="1">
        <dgm:presLayoutVars>
          <dgm:chPref val="3"/>
        </dgm:presLayoutVars>
      </dgm:prSet>
      <dgm:spPr>
        <a:prstGeom prst="roundRect">
          <a:avLst>
            <a:gd name="adj" fmla="val 10000"/>
          </a:avLst>
        </a:prstGeom>
      </dgm:spPr>
      <dgm:t>
        <a:bodyPr/>
        <a:lstStyle/>
        <a:p>
          <a:endParaRPr lang="fr-FR"/>
        </a:p>
      </dgm:t>
    </dgm:pt>
    <dgm:pt modelId="{1D1D7207-7C2D-4E49-953D-A3994F05B013}" type="pres">
      <dgm:prSet presAssocID="{035F3155-7715-44CF-82E0-142A68A4D585}" presName="level3hierChild" presStyleCnt="0"/>
      <dgm:spPr/>
    </dgm:pt>
  </dgm:ptLst>
  <dgm:cxnLst>
    <dgm:cxn modelId="{C97A007A-3CB2-417C-925D-BB5D8FFEE844}" srcId="{0D9FF077-FBCE-48E6-84B2-08019D63493A}" destId="{10930902-E7E9-4AB3-8AF0-DDFF09ACAB70}" srcOrd="0" destOrd="0" parTransId="{2E93F08C-E1D6-4A33-8407-0DDC7A99EE4C}" sibTransId="{858F7064-3DD4-4E89-862A-B4F152760A0C}"/>
    <dgm:cxn modelId="{6E0F35B3-36EC-D144-9052-290DD4DE14A0}" type="presOf" srcId="{4F0BFDB6-B060-4B75-AD5C-ABDDA07CD4C1}" destId="{7B9F245C-BAB6-46DD-BAF5-4F94B3363EC4}" srcOrd="0" destOrd="0" presId="urn:microsoft.com/office/officeart/2005/8/layout/hierarchy2"/>
    <dgm:cxn modelId="{D35347EC-DC1C-6F46-AD0D-C306D1E2820C}" type="presOf" srcId="{035F3155-7715-44CF-82E0-142A68A4D585}" destId="{2A18B28A-2932-4670-82F0-6FB26C37ECD2}" srcOrd="0" destOrd="0" presId="urn:microsoft.com/office/officeart/2005/8/layout/hierarchy2"/>
    <dgm:cxn modelId="{45228850-56BE-4F32-B205-00033A3F8DF7}" srcId="{18A76E0D-2DAF-4F75-9ACB-BA97697F90B8}" destId="{BCFB24F3-A609-4D59-ADBB-11520C0E81F0}" srcOrd="1" destOrd="0" parTransId="{4F0BFDB6-B060-4B75-AD5C-ABDDA07CD4C1}" sibTransId="{7FCB8D89-0868-4DF8-A648-543539771BFB}"/>
    <dgm:cxn modelId="{892D157E-E50D-314E-983D-062CA666E899}" type="presOf" srcId="{10930902-E7E9-4AB3-8AF0-DDFF09ACAB70}" destId="{9F1E3214-F3A8-46F4-BC4C-8B67D84074F6}" srcOrd="0" destOrd="0" presId="urn:microsoft.com/office/officeart/2005/8/layout/hierarchy2"/>
    <dgm:cxn modelId="{397C0B3E-E717-AA4C-9534-29F7DB58E4AA}" type="presOf" srcId="{90C5E19B-1C93-405D-B799-20397B226227}" destId="{1CA6F4C3-C4B7-4A12-A231-78ACB03E9819}" srcOrd="1" destOrd="0" presId="urn:microsoft.com/office/officeart/2005/8/layout/hierarchy2"/>
    <dgm:cxn modelId="{47A049F0-C0BF-4EE2-A83D-3524622095A7}" srcId="{573F8426-2597-4B3B-AA77-80E8FDAC0C04}" destId="{035F3155-7715-44CF-82E0-142A68A4D585}" srcOrd="0" destOrd="0" parTransId="{C28C9419-31D2-4CAE-B188-231BB5A7487D}" sibTransId="{242EA825-6F61-4EE9-B27B-BD1CBE5E75AC}"/>
    <dgm:cxn modelId="{B70C3D66-3605-40BA-A813-C9BC1C9F62B1}" srcId="{BCFB24F3-A609-4D59-ADBB-11520C0E81F0}" destId="{573F8426-2597-4B3B-AA77-80E8FDAC0C04}" srcOrd="0" destOrd="0" parTransId="{6BA50011-BC8B-40B3-AB4B-EE110E0ECC69}" sibTransId="{3C0B0B64-64BE-4CAF-9EB8-839F3BD31F8A}"/>
    <dgm:cxn modelId="{0AD47AAA-AC07-9949-95F7-AE1363B3F1D0}" type="presOf" srcId="{BCFB24F3-A609-4D59-ADBB-11520C0E81F0}" destId="{AB0ECBDA-7A44-473C-A351-4C695982463F}" srcOrd="0" destOrd="0" presId="urn:microsoft.com/office/officeart/2005/8/layout/hierarchy2"/>
    <dgm:cxn modelId="{0B1051C9-60A7-634B-B438-A84DA3F18184}" type="presOf" srcId="{6BA50011-BC8B-40B3-AB4B-EE110E0ECC69}" destId="{8BD19F8B-60D7-4105-A0EB-FA6A91976520}" srcOrd="1" destOrd="0" presId="urn:microsoft.com/office/officeart/2005/8/layout/hierarchy2"/>
    <dgm:cxn modelId="{F714D27F-CB8E-4F49-8DC3-3C28D4816B96}" type="presOf" srcId="{18A76E0D-2DAF-4F75-9ACB-BA97697F90B8}" destId="{BCEF7EA1-F2D7-415A-AD52-B5C591BF1226}" srcOrd="0" destOrd="0" presId="urn:microsoft.com/office/officeart/2005/8/layout/hierarchy2"/>
    <dgm:cxn modelId="{16F9A937-E0B4-274C-99E6-1BAF408C72F6}" type="presOf" srcId="{90C5E19B-1C93-405D-B799-20397B226227}" destId="{F2CA96E7-33C0-490B-8806-0B3B6FF3E6BE}" srcOrd="0" destOrd="0" presId="urn:microsoft.com/office/officeart/2005/8/layout/hierarchy2"/>
    <dgm:cxn modelId="{31530A90-D19D-7B45-A37C-073BDCD672B7}" type="presOf" srcId="{6BA50011-BC8B-40B3-AB4B-EE110E0ECC69}" destId="{0941F712-CBD3-4055-9907-25EF888A7059}" srcOrd="0" destOrd="0" presId="urn:microsoft.com/office/officeart/2005/8/layout/hierarchy2"/>
    <dgm:cxn modelId="{463C4DEA-6EC8-B643-BAD1-03378B3471E5}" type="presOf" srcId="{573F8426-2597-4B3B-AA77-80E8FDAC0C04}" destId="{5003B668-A2CD-4143-9582-E3E515C42AF6}" srcOrd="0" destOrd="0" presId="urn:microsoft.com/office/officeart/2005/8/layout/hierarchy2"/>
    <dgm:cxn modelId="{64F73AF2-8F8A-FF45-9350-46C7C35A534D}" type="presOf" srcId="{C28C9419-31D2-4CAE-B188-231BB5A7487D}" destId="{1A3355B3-922D-4669-92FF-33E8C509B808}" srcOrd="0" destOrd="0" presId="urn:microsoft.com/office/officeart/2005/8/layout/hierarchy2"/>
    <dgm:cxn modelId="{CB3CF6EB-BF2C-C04C-AC74-51504D937794}" type="presOf" srcId="{AABB2C33-1F1C-4F6C-A152-58A5B66AE112}" destId="{431E62C9-BD42-4C5C-8099-A12DC5D09C71}" srcOrd="0" destOrd="0" presId="urn:microsoft.com/office/officeart/2005/8/layout/hierarchy2"/>
    <dgm:cxn modelId="{E5069FDC-7EDC-684C-A7EE-83F199408AEB}" type="presOf" srcId="{4F0BFDB6-B060-4B75-AD5C-ABDDA07CD4C1}" destId="{D20375E2-0CB1-402A-A8ED-2ADDEE656003}" srcOrd="1" destOrd="0" presId="urn:microsoft.com/office/officeart/2005/8/layout/hierarchy2"/>
    <dgm:cxn modelId="{300E1A56-EF09-CE48-8DAA-3A8BE086E161}" type="presOf" srcId="{2E93F08C-E1D6-4A33-8407-0DDC7A99EE4C}" destId="{D434AE5F-C6D9-4CAA-AFC4-95F676E61DAE}" srcOrd="0" destOrd="0" presId="urn:microsoft.com/office/officeart/2005/8/layout/hierarchy2"/>
    <dgm:cxn modelId="{1A2360D0-3468-8D49-9B5E-D6A595435392}" type="presOf" srcId="{0D9FF077-FBCE-48E6-84B2-08019D63493A}" destId="{462D2F0A-B09E-447A-94A5-2411CB7DFD1F}" srcOrd="0" destOrd="0" presId="urn:microsoft.com/office/officeart/2005/8/layout/hierarchy2"/>
    <dgm:cxn modelId="{1DD3081C-FB18-4AD2-AACC-B0B7E342B853}" srcId="{AABB2C33-1F1C-4F6C-A152-58A5B66AE112}" destId="{18A76E0D-2DAF-4F75-9ACB-BA97697F90B8}" srcOrd="0" destOrd="0" parTransId="{9C547B0A-2D79-41BF-BC9A-83BD0BDEB417}" sibTransId="{70FD846E-1F8A-419A-8EBF-FFEC99E4DF9B}"/>
    <dgm:cxn modelId="{2BEC0EA5-59E5-4863-93F3-08111E951CE1}" srcId="{18A76E0D-2DAF-4F75-9ACB-BA97697F90B8}" destId="{0D9FF077-FBCE-48E6-84B2-08019D63493A}" srcOrd="0" destOrd="0" parTransId="{90C5E19B-1C93-405D-B799-20397B226227}" sibTransId="{4834B84D-18FE-424E-90AC-D7499360183E}"/>
    <dgm:cxn modelId="{EF539EF6-BEDC-514C-9ECC-BD70931E21C8}" type="presOf" srcId="{2E93F08C-E1D6-4A33-8407-0DDC7A99EE4C}" destId="{0948F618-90F6-49D7-AA31-E155B0559B4E}" srcOrd="1" destOrd="0" presId="urn:microsoft.com/office/officeart/2005/8/layout/hierarchy2"/>
    <dgm:cxn modelId="{9ADF9995-A988-ED49-A34C-2E5859BE1C55}" type="presOf" srcId="{C28C9419-31D2-4CAE-B188-231BB5A7487D}" destId="{171D5CD2-FDE7-4AFB-B7E4-44CE77E10607}" srcOrd="1" destOrd="0" presId="urn:microsoft.com/office/officeart/2005/8/layout/hierarchy2"/>
    <dgm:cxn modelId="{2B87281C-11DC-2546-91BF-7EC43C797F50}" type="presParOf" srcId="{431E62C9-BD42-4C5C-8099-A12DC5D09C71}" destId="{5F5C1B7A-EAE3-4C76-AFF8-B511A8B5E606}" srcOrd="0" destOrd="0" presId="urn:microsoft.com/office/officeart/2005/8/layout/hierarchy2"/>
    <dgm:cxn modelId="{8CB283D8-C0DB-B545-A765-526646EA7684}" type="presParOf" srcId="{5F5C1B7A-EAE3-4C76-AFF8-B511A8B5E606}" destId="{BCEF7EA1-F2D7-415A-AD52-B5C591BF1226}" srcOrd="0" destOrd="0" presId="urn:microsoft.com/office/officeart/2005/8/layout/hierarchy2"/>
    <dgm:cxn modelId="{CAC4C04B-DA33-2149-9D45-37FFACE64163}" type="presParOf" srcId="{5F5C1B7A-EAE3-4C76-AFF8-B511A8B5E606}" destId="{13EFC933-C32E-4EA3-861D-43BF9C5C267B}" srcOrd="1" destOrd="0" presId="urn:microsoft.com/office/officeart/2005/8/layout/hierarchy2"/>
    <dgm:cxn modelId="{81BFB6CB-BF25-684C-8DC4-35B3C8522CBF}" type="presParOf" srcId="{13EFC933-C32E-4EA3-861D-43BF9C5C267B}" destId="{F2CA96E7-33C0-490B-8806-0B3B6FF3E6BE}" srcOrd="0" destOrd="0" presId="urn:microsoft.com/office/officeart/2005/8/layout/hierarchy2"/>
    <dgm:cxn modelId="{5D5030AD-C27C-2146-8141-0E097696319C}" type="presParOf" srcId="{F2CA96E7-33C0-490B-8806-0B3B6FF3E6BE}" destId="{1CA6F4C3-C4B7-4A12-A231-78ACB03E9819}" srcOrd="0" destOrd="0" presId="urn:microsoft.com/office/officeart/2005/8/layout/hierarchy2"/>
    <dgm:cxn modelId="{5B85BD35-6167-704D-B2F0-7FDBF1985D49}" type="presParOf" srcId="{13EFC933-C32E-4EA3-861D-43BF9C5C267B}" destId="{4BC40BD6-28C0-4BC0-ACC7-92C52578038A}" srcOrd="1" destOrd="0" presId="urn:microsoft.com/office/officeart/2005/8/layout/hierarchy2"/>
    <dgm:cxn modelId="{26F1ADB1-A53D-A04E-B77E-E2C146852F83}" type="presParOf" srcId="{4BC40BD6-28C0-4BC0-ACC7-92C52578038A}" destId="{462D2F0A-B09E-447A-94A5-2411CB7DFD1F}" srcOrd="0" destOrd="0" presId="urn:microsoft.com/office/officeart/2005/8/layout/hierarchy2"/>
    <dgm:cxn modelId="{DEFADC01-94D8-F04B-9776-D898172DE979}" type="presParOf" srcId="{4BC40BD6-28C0-4BC0-ACC7-92C52578038A}" destId="{C8611E43-7967-4D69-B33F-C78C924CCB3B}" srcOrd="1" destOrd="0" presId="urn:microsoft.com/office/officeart/2005/8/layout/hierarchy2"/>
    <dgm:cxn modelId="{58081641-3ECF-C340-85BA-219C311640A8}" type="presParOf" srcId="{C8611E43-7967-4D69-B33F-C78C924CCB3B}" destId="{D434AE5F-C6D9-4CAA-AFC4-95F676E61DAE}" srcOrd="0" destOrd="0" presId="urn:microsoft.com/office/officeart/2005/8/layout/hierarchy2"/>
    <dgm:cxn modelId="{F9DE310C-70C0-2946-8616-E152845CF858}" type="presParOf" srcId="{D434AE5F-C6D9-4CAA-AFC4-95F676E61DAE}" destId="{0948F618-90F6-49D7-AA31-E155B0559B4E}" srcOrd="0" destOrd="0" presId="urn:microsoft.com/office/officeart/2005/8/layout/hierarchy2"/>
    <dgm:cxn modelId="{466DFEC7-2F0F-1841-926F-647C7655344D}" type="presParOf" srcId="{C8611E43-7967-4D69-B33F-C78C924CCB3B}" destId="{115AE899-EAC7-4340-AE6A-DA36EE15E437}" srcOrd="1" destOrd="0" presId="urn:microsoft.com/office/officeart/2005/8/layout/hierarchy2"/>
    <dgm:cxn modelId="{0D9BB3BB-3E34-204B-BC29-C4FC38BBB3E4}" type="presParOf" srcId="{115AE899-EAC7-4340-AE6A-DA36EE15E437}" destId="{9F1E3214-F3A8-46F4-BC4C-8B67D84074F6}" srcOrd="0" destOrd="0" presId="urn:microsoft.com/office/officeart/2005/8/layout/hierarchy2"/>
    <dgm:cxn modelId="{AD0D7BC3-2646-ED4E-91C6-5B1847D36A11}" type="presParOf" srcId="{115AE899-EAC7-4340-AE6A-DA36EE15E437}" destId="{BD5AA2DC-4DAF-4C7D-B790-86845BA9E6D1}" srcOrd="1" destOrd="0" presId="urn:microsoft.com/office/officeart/2005/8/layout/hierarchy2"/>
    <dgm:cxn modelId="{C4860861-6389-B24E-B6FC-E71F2CA68E97}" type="presParOf" srcId="{13EFC933-C32E-4EA3-861D-43BF9C5C267B}" destId="{7B9F245C-BAB6-46DD-BAF5-4F94B3363EC4}" srcOrd="2" destOrd="0" presId="urn:microsoft.com/office/officeart/2005/8/layout/hierarchy2"/>
    <dgm:cxn modelId="{23B56D23-5245-064D-9A42-99357533CDCD}" type="presParOf" srcId="{7B9F245C-BAB6-46DD-BAF5-4F94B3363EC4}" destId="{D20375E2-0CB1-402A-A8ED-2ADDEE656003}" srcOrd="0" destOrd="0" presId="urn:microsoft.com/office/officeart/2005/8/layout/hierarchy2"/>
    <dgm:cxn modelId="{4EAA7492-ACFD-7A41-A242-EC6C6215AF24}" type="presParOf" srcId="{13EFC933-C32E-4EA3-861D-43BF9C5C267B}" destId="{50523F39-82A7-4248-AFA3-028C988D427A}" srcOrd="3" destOrd="0" presId="urn:microsoft.com/office/officeart/2005/8/layout/hierarchy2"/>
    <dgm:cxn modelId="{1C21D43C-7B8B-BA48-8863-E6D4EC50ABA7}" type="presParOf" srcId="{50523F39-82A7-4248-AFA3-028C988D427A}" destId="{AB0ECBDA-7A44-473C-A351-4C695982463F}" srcOrd="0" destOrd="0" presId="urn:microsoft.com/office/officeart/2005/8/layout/hierarchy2"/>
    <dgm:cxn modelId="{B9D7F872-EB4A-7E4C-8922-CFB238B03540}" type="presParOf" srcId="{50523F39-82A7-4248-AFA3-028C988D427A}" destId="{18C5793B-4115-4671-9324-7EEC856635D2}" srcOrd="1" destOrd="0" presId="urn:microsoft.com/office/officeart/2005/8/layout/hierarchy2"/>
    <dgm:cxn modelId="{1868B4D3-10CA-914A-8874-728C2DEFA9DC}" type="presParOf" srcId="{18C5793B-4115-4671-9324-7EEC856635D2}" destId="{0941F712-CBD3-4055-9907-25EF888A7059}" srcOrd="0" destOrd="0" presId="urn:microsoft.com/office/officeart/2005/8/layout/hierarchy2"/>
    <dgm:cxn modelId="{37D25ADE-4FD4-5842-8964-D3159A756574}" type="presParOf" srcId="{0941F712-CBD3-4055-9907-25EF888A7059}" destId="{8BD19F8B-60D7-4105-A0EB-FA6A91976520}" srcOrd="0" destOrd="0" presId="urn:microsoft.com/office/officeart/2005/8/layout/hierarchy2"/>
    <dgm:cxn modelId="{EF32BFE3-2533-3C4A-A108-9CEED2A6D323}" type="presParOf" srcId="{18C5793B-4115-4671-9324-7EEC856635D2}" destId="{45E04DC1-E12D-4845-A1DE-ADEE194BCB52}" srcOrd="1" destOrd="0" presId="urn:microsoft.com/office/officeart/2005/8/layout/hierarchy2"/>
    <dgm:cxn modelId="{409CB714-7C30-7643-878F-AF8D6405B670}" type="presParOf" srcId="{45E04DC1-E12D-4845-A1DE-ADEE194BCB52}" destId="{5003B668-A2CD-4143-9582-E3E515C42AF6}" srcOrd="0" destOrd="0" presId="urn:microsoft.com/office/officeart/2005/8/layout/hierarchy2"/>
    <dgm:cxn modelId="{11987591-2A63-1647-8EA2-61B11D37C8C6}" type="presParOf" srcId="{45E04DC1-E12D-4845-A1DE-ADEE194BCB52}" destId="{BF7AF046-A9B5-47A1-97F6-36CA9B2CC221}" srcOrd="1" destOrd="0" presId="urn:microsoft.com/office/officeart/2005/8/layout/hierarchy2"/>
    <dgm:cxn modelId="{59AF8581-E99D-7D45-A969-2C1FB9D51A58}" type="presParOf" srcId="{BF7AF046-A9B5-47A1-97F6-36CA9B2CC221}" destId="{1A3355B3-922D-4669-92FF-33E8C509B808}" srcOrd="0" destOrd="0" presId="urn:microsoft.com/office/officeart/2005/8/layout/hierarchy2"/>
    <dgm:cxn modelId="{FA7C5B5F-AAC3-E34C-A904-A717F161137B}" type="presParOf" srcId="{1A3355B3-922D-4669-92FF-33E8C509B808}" destId="{171D5CD2-FDE7-4AFB-B7E4-44CE77E10607}" srcOrd="0" destOrd="0" presId="urn:microsoft.com/office/officeart/2005/8/layout/hierarchy2"/>
    <dgm:cxn modelId="{F00D8276-FC43-8245-A0DF-C309995F5812}" type="presParOf" srcId="{BF7AF046-A9B5-47A1-97F6-36CA9B2CC221}" destId="{E8D27F1C-866B-4E88-A58D-41A846A57C49}" srcOrd="1" destOrd="0" presId="urn:microsoft.com/office/officeart/2005/8/layout/hierarchy2"/>
    <dgm:cxn modelId="{DDC717DE-0E94-E64F-8A07-2FA60EAB566F}" type="presParOf" srcId="{E8D27F1C-866B-4E88-A58D-41A846A57C49}" destId="{2A18B28A-2932-4670-82F0-6FB26C37ECD2}" srcOrd="0" destOrd="0" presId="urn:microsoft.com/office/officeart/2005/8/layout/hierarchy2"/>
    <dgm:cxn modelId="{DABF92D1-E2F0-2D49-AB27-93023E34EC5C}" type="presParOf" srcId="{E8D27F1C-866B-4E88-A58D-41A846A57C49}" destId="{1D1D7207-7C2D-4E49-953D-A3994F05B013}"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579664-5303-4129-AB9E-C3E65A0B50F1}">
      <dsp:nvSpPr>
        <dsp:cNvPr id="0" name=""/>
        <dsp:cNvSpPr/>
      </dsp:nvSpPr>
      <dsp:spPr>
        <a:xfrm>
          <a:off x="269954" y="0"/>
          <a:ext cx="5153758" cy="4785647"/>
        </a:xfrm>
        <a:prstGeom prst="ellipse">
          <a:avLst/>
        </a:prstGeom>
        <a:solidFill>
          <a:srgbClr val="009DD9">
            <a:lumMod val="75000"/>
          </a:srgbClr>
        </a:solidFill>
        <a:ln w="1905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fr-FR" sz="1600" b="1" kern="1200" dirty="0" smtClean="0">
              <a:solidFill>
                <a:sysClr val="window" lastClr="FFFFFF"/>
              </a:solidFill>
              <a:latin typeface="Gill Sans MT"/>
              <a:ea typeface="+mn-ea"/>
              <a:cs typeface="+mn-cs"/>
            </a:rPr>
            <a:t>Plan de prévention des violences </a:t>
          </a:r>
          <a:endParaRPr lang="fr-FR" sz="1600" b="1" kern="1200" dirty="0">
            <a:solidFill>
              <a:sysClr val="window" lastClr="FFFFFF"/>
            </a:solidFill>
            <a:latin typeface="Gill Sans MT"/>
            <a:ea typeface="+mn-ea"/>
            <a:cs typeface="+mn-cs"/>
          </a:endParaRPr>
        </a:p>
      </dsp:txBody>
      <dsp:txXfrm>
        <a:off x="2209999" y="344408"/>
        <a:ext cx="1273668" cy="507595"/>
      </dsp:txXfrm>
    </dsp:sp>
    <dsp:sp modelId="{777136D3-F63B-40C6-A837-856FDB537D98}">
      <dsp:nvSpPr>
        <dsp:cNvPr id="0" name=""/>
        <dsp:cNvSpPr/>
      </dsp:nvSpPr>
      <dsp:spPr>
        <a:xfrm>
          <a:off x="1052216" y="1196411"/>
          <a:ext cx="3589235" cy="3589235"/>
        </a:xfrm>
        <a:prstGeom prst="ellipse">
          <a:avLst/>
        </a:prstGeom>
        <a:solidFill>
          <a:srgbClr val="0BD0D9">
            <a:lumMod val="75000"/>
          </a:srgbClr>
        </a:solidFill>
        <a:ln w="1905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fr-FR" sz="1200" b="1" kern="1200" dirty="0" smtClean="0">
              <a:solidFill>
                <a:sysClr val="window" lastClr="FFFFFF"/>
              </a:solidFill>
              <a:latin typeface="Gill Sans MT"/>
              <a:ea typeface="+mn-ea"/>
              <a:cs typeface="+mn-cs"/>
            </a:rPr>
            <a:t>Protocole de traitement  des situations de harcèlement </a:t>
          </a:r>
        </a:p>
      </dsp:txBody>
      <dsp:txXfrm>
        <a:off x="2255486" y="1519294"/>
        <a:ext cx="1182695" cy="475869"/>
      </dsp:txXfrm>
    </dsp:sp>
    <dsp:sp modelId="{F576785E-8623-443D-B535-670D9208F324}">
      <dsp:nvSpPr>
        <dsp:cNvPr id="0" name=""/>
        <dsp:cNvSpPr/>
      </dsp:nvSpPr>
      <dsp:spPr>
        <a:xfrm>
          <a:off x="1650422" y="2392823"/>
          <a:ext cx="2392823" cy="2392823"/>
        </a:xfrm>
        <a:prstGeom prst="ellipse">
          <a:avLst/>
        </a:prstGeom>
        <a:solidFill>
          <a:srgbClr val="009DD9">
            <a:lumMod val="60000"/>
            <a:lumOff val="40000"/>
          </a:srgbClr>
        </a:solidFill>
        <a:ln w="1905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fr-FR" sz="1200" b="1" kern="1200" dirty="0" smtClean="0">
              <a:solidFill>
                <a:sysClr val="window" lastClr="FFFFFF"/>
              </a:solidFill>
              <a:latin typeface="Gill Sans MT"/>
              <a:ea typeface="+mn-ea"/>
              <a:cs typeface="+mn-cs"/>
            </a:rPr>
            <a:t>Organisation et interventions des pôles ressources</a:t>
          </a:r>
        </a:p>
      </dsp:txBody>
      <dsp:txXfrm>
        <a:off x="2248628" y="3166239"/>
        <a:ext cx="1196411" cy="8459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95390009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fr-FR" sz="1100" b="0" i="0" u="none" strike="noStrike" cap="none" dirty="0" smtClean="0">
                <a:solidFill>
                  <a:srgbClr val="000000"/>
                </a:solidFill>
                <a:effectLst/>
                <a:latin typeface="Arial"/>
                <a:ea typeface="Arial"/>
                <a:cs typeface="Arial"/>
                <a:sym typeface="Arial"/>
              </a:rPr>
              <a:t> Définir les enjeux et le(s) rôle(s) du pôle ressource ?</a:t>
            </a:r>
          </a:p>
          <a:p>
            <a:r>
              <a:rPr lang="fr-FR" sz="1100" b="0" i="0" u="none" strike="noStrike" cap="none" dirty="0" smtClean="0">
                <a:solidFill>
                  <a:srgbClr val="000000"/>
                </a:solidFill>
                <a:effectLst/>
                <a:latin typeface="Arial"/>
                <a:ea typeface="Arial"/>
                <a:cs typeface="Arial"/>
                <a:sym typeface="Arial"/>
              </a:rPr>
              <a:t>Les enjeux :</a:t>
            </a:r>
          </a:p>
          <a:p>
            <a:pPr lvl="0"/>
            <a:r>
              <a:rPr lang="fr-FR" sz="1100" b="0" i="0" u="none" strike="noStrike" cap="none" dirty="0" smtClean="0">
                <a:solidFill>
                  <a:srgbClr val="000000"/>
                </a:solidFill>
                <a:effectLst/>
                <a:latin typeface="Arial"/>
                <a:ea typeface="Arial"/>
                <a:cs typeface="Arial"/>
                <a:sym typeface="Arial"/>
              </a:rPr>
              <a:t>Concourir à l’amélioration les résultats scolaires</a:t>
            </a:r>
          </a:p>
          <a:p>
            <a:pPr lvl="0"/>
            <a:r>
              <a:rPr lang="fr-FR" sz="1100" b="0" i="0" u="none" strike="noStrike" cap="none" dirty="0" smtClean="0">
                <a:solidFill>
                  <a:srgbClr val="000000"/>
                </a:solidFill>
                <a:effectLst/>
                <a:latin typeface="Arial"/>
                <a:ea typeface="Arial"/>
                <a:cs typeface="Arial"/>
                <a:sym typeface="Arial"/>
              </a:rPr>
              <a:t>Concourir à l’amélioration du climat scolaire</a:t>
            </a:r>
          </a:p>
          <a:p>
            <a:pPr lvl="0"/>
            <a:r>
              <a:rPr lang="fr-FR" sz="1100" b="0" i="0" u="none" strike="noStrike" cap="none" dirty="0" smtClean="0">
                <a:solidFill>
                  <a:srgbClr val="000000"/>
                </a:solidFill>
                <a:effectLst/>
                <a:latin typeface="Arial"/>
                <a:ea typeface="Arial"/>
                <a:cs typeface="Arial"/>
                <a:sym typeface="Arial"/>
              </a:rPr>
              <a:t>S’inscrire dans un travail sur le bien être des élèves</a:t>
            </a:r>
          </a:p>
          <a:p>
            <a:pPr lvl="0"/>
            <a:r>
              <a:rPr lang="fr-FR" sz="1100" b="0" i="0" u="none" strike="noStrike" cap="none" dirty="0" smtClean="0">
                <a:solidFill>
                  <a:srgbClr val="000000"/>
                </a:solidFill>
                <a:effectLst/>
                <a:latin typeface="Arial"/>
                <a:ea typeface="Arial"/>
                <a:cs typeface="Arial"/>
                <a:sym typeface="Arial"/>
              </a:rPr>
              <a:t>Prévenir les violences</a:t>
            </a:r>
          </a:p>
          <a:p>
            <a:pPr lvl="0"/>
            <a:r>
              <a:rPr lang="fr-FR" sz="1100" b="0" i="0" u="none" strike="noStrike" cap="none" dirty="0" smtClean="0">
                <a:solidFill>
                  <a:srgbClr val="000000"/>
                </a:solidFill>
                <a:effectLst/>
                <a:latin typeface="Arial"/>
                <a:ea typeface="Arial"/>
                <a:cs typeface="Arial"/>
                <a:sym typeface="Arial"/>
              </a:rPr>
              <a:t>Renforcer la cohésion d’équipe</a:t>
            </a:r>
          </a:p>
          <a:p>
            <a:pPr lvl="0"/>
            <a:r>
              <a:rPr lang="fr-FR" sz="1100" b="0" i="0" u="none" strike="noStrike" cap="none" dirty="0" smtClean="0">
                <a:solidFill>
                  <a:srgbClr val="000000"/>
                </a:solidFill>
                <a:effectLst/>
                <a:latin typeface="Arial"/>
                <a:ea typeface="Arial"/>
                <a:cs typeface="Arial"/>
                <a:sym typeface="Arial"/>
              </a:rPr>
              <a:t>Renforcer le climat de confiance entre les différents acteurs </a:t>
            </a:r>
          </a:p>
          <a:p>
            <a:r>
              <a:rPr lang="fr-FR" sz="1100" b="0" i="0" u="none" strike="noStrike" cap="none" dirty="0" smtClean="0">
                <a:solidFill>
                  <a:srgbClr val="000000"/>
                </a:solidFill>
                <a:effectLst/>
                <a:latin typeface="Arial"/>
                <a:ea typeface="Arial"/>
                <a:cs typeface="Arial"/>
                <a:sym typeface="Arial"/>
              </a:rPr>
              <a:t>Rôle (s) des pôles ressources :</a:t>
            </a:r>
          </a:p>
          <a:p>
            <a:pPr lvl="0"/>
            <a:r>
              <a:rPr lang="fr-FR" sz="1100" b="0" i="0" u="none" strike="noStrike" cap="none" dirty="0" smtClean="0">
                <a:solidFill>
                  <a:srgbClr val="000000"/>
                </a:solidFill>
                <a:effectLst/>
                <a:latin typeface="Arial"/>
                <a:ea typeface="Arial"/>
                <a:cs typeface="Arial"/>
                <a:sym typeface="Arial"/>
              </a:rPr>
              <a:t>Prendre en charge les situations de harcèlement</a:t>
            </a:r>
          </a:p>
          <a:p>
            <a:pPr lvl="0"/>
            <a:r>
              <a:rPr lang="fr-FR" sz="1100" b="0" i="0" u="none" strike="noStrike" cap="none" dirty="0" smtClean="0">
                <a:solidFill>
                  <a:srgbClr val="000000"/>
                </a:solidFill>
                <a:effectLst/>
                <a:latin typeface="Arial"/>
                <a:ea typeface="Arial"/>
                <a:cs typeface="Arial"/>
                <a:sym typeface="Arial"/>
              </a:rPr>
              <a:t>Croiser les regards et s’appuyer sur les compétences de chacun des membres</a:t>
            </a:r>
          </a:p>
          <a:p>
            <a:pPr lvl="0"/>
            <a:r>
              <a:rPr lang="fr-FR" sz="1100" b="0" i="0" u="none" strike="noStrike" cap="none" dirty="0" smtClean="0">
                <a:solidFill>
                  <a:srgbClr val="000000"/>
                </a:solidFill>
                <a:effectLst/>
                <a:latin typeface="Arial"/>
                <a:ea typeface="Arial"/>
                <a:cs typeface="Arial"/>
                <a:sym typeface="Arial"/>
              </a:rPr>
              <a:t>Travailler avec les équipes à la prise en charge des situations de harcèlement</a:t>
            </a:r>
          </a:p>
          <a:p>
            <a:pPr lvl="0"/>
            <a:r>
              <a:rPr lang="fr-FR" sz="1100" b="0" i="0" u="none" strike="noStrike" cap="none" dirty="0" smtClean="0">
                <a:solidFill>
                  <a:srgbClr val="000000"/>
                </a:solidFill>
                <a:effectLst/>
                <a:latin typeface="Arial"/>
                <a:ea typeface="Arial"/>
                <a:cs typeface="Arial"/>
                <a:sym typeface="Arial"/>
              </a:rPr>
              <a:t>Aider au repérage des situations de harcèlement</a:t>
            </a:r>
          </a:p>
          <a:p>
            <a:pPr lvl="0"/>
            <a:r>
              <a:rPr lang="fr-FR" sz="1100" b="0" i="0" u="none" strike="noStrike" cap="none" dirty="0" smtClean="0">
                <a:solidFill>
                  <a:srgbClr val="000000"/>
                </a:solidFill>
                <a:effectLst/>
                <a:latin typeface="Arial"/>
                <a:ea typeface="Arial"/>
                <a:cs typeface="Arial"/>
                <a:sym typeface="Arial"/>
              </a:rPr>
              <a:t>S’inscrire dans des actions du plan de prévention de l’établissement/de la circonscription</a:t>
            </a:r>
          </a:p>
          <a:p>
            <a:pPr lvl="0"/>
            <a:r>
              <a:rPr lang="fr-FR" sz="1100" b="0" i="0" u="none" strike="noStrike" cap="none" dirty="0" smtClean="0">
                <a:solidFill>
                  <a:srgbClr val="000000"/>
                </a:solidFill>
                <a:effectLst/>
                <a:latin typeface="Arial"/>
                <a:ea typeface="Arial"/>
                <a:cs typeface="Arial"/>
                <a:sym typeface="Arial"/>
              </a:rPr>
              <a:t>Construire un outil qui permettra de rester vigilant lors des années à venir</a:t>
            </a:r>
          </a:p>
          <a:p>
            <a:pPr lvl="0"/>
            <a:r>
              <a:rPr lang="fr-FR" sz="1100" b="0" i="0" u="none" strike="noStrike" cap="none" dirty="0" smtClean="0">
                <a:solidFill>
                  <a:srgbClr val="000000"/>
                </a:solidFill>
                <a:effectLst/>
                <a:latin typeface="Arial"/>
                <a:ea typeface="Arial"/>
                <a:cs typeface="Arial"/>
                <a:sym typeface="Arial"/>
              </a:rPr>
              <a:t>Analyser régulièrement ( en fin d’année) le fonctionnement du pôle pour le réajuster le cas échéant </a:t>
            </a:r>
          </a:p>
          <a:p>
            <a:pPr lvl="0"/>
            <a:r>
              <a:rPr lang="fr-FR" sz="1100" b="0" i="0" u="none" strike="noStrike" cap="none" dirty="0" smtClean="0">
                <a:solidFill>
                  <a:srgbClr val="000000"/>
                </a:solidFill>
                <a:effectLst/>
                <a:latin typeface="Arial"/>
                <a:ea typeface="Arial"/>
                <a:cs typeface="Arial"/>
                <a:sym typeface="Arial"/>
              </a:rPr>
              <a:t>Expliciter la démarche comme les modalités auprès de chacun des acteurs</a:t>
            </a:r>
          </a:p>
          <a:p>
            <a:r>
              <a:rPr lang="fr-FR" sz="1100" b="0" i="0" u="none" strike="noStrike" cap="none" dirty="0" smtClean="0">
                <a:solidFill>
                  <a:srgbClr val="000000"/>
                </a:solidFill>
                <a:effectLst/>
                <a:latin typeface="Arial"/>
                <a:ea typeface="Arial"/>
                <a:cs typeface="Arial"/>
                <a:sym typeface="Arial"/>
              </a:rPr>
              <a:t>Organisation au sein du pôle ressource :</a:t>
            </a:r>
          </a:p>
          <a:p>
            <a:pPr lvl="0"/>
            <a:r>
              <a:rPr lang="fr-FR" sz="1100" b="1" i="0" u="none" strike="noStrike" cap="none" dirty="0" smtClean="0">
                <a:solidFill>
                  <a:srgbClr val="000000"/>
                </a:solidFill>
                <a:effectLst/>
                <a:latin typeface="Arial"/>
                <a:ea typeface="Arial"/>
                <a:cs typeface="Arial"/>
                <a:sym typeface="Arial"/>
              </a:rPr>
              <a:t>Recueillir les éléments de la situation</a:t>
            </a:r>
            <a:endParaRPr lang="fr-FR" sz="1100" b="0" i="0" u="none" strike="noStrike" cap="none" dirty="0" smtClean="0">
              <a:solidFill>
                <a:srgbClr val="000000"/>
              </a:solidFill>
              <a:effectLst/>
              <a:latin typeface="Arial"/>
              <a:ea typeface="Arial"/>
              <a:cs typeface="Arial"/>
              <a:sym typeface="Arial"/>
            </a:endParaRPr>
          </a:p>
          <a:p>
            <a:pPr lvl="0"/>
            <a:r>
              <a:rPr lang="fr-FR" sz="1100" b="0" i="0" u="none" strike="noStrike" cap="none" dirty="0" smtClean="0">
                <a:solidFill>
                  <a:srgbClr val="000000"/>
                </a:solidFill>
                <a:effectLst/>
                <a:latin typeface="Arial"/>
                <a:ea typeface="Arial"/>
                <a:cs typeface="Arial"/>
                <a:sym typeface="Arial"/>
              </a:rPr>
              <a:t>Ecouter, rassurer, orienter, expliciter le process de la prise en charge de la situation</a:t>
            </a:r>
          </a:p>
          <a:p>
            <a:pPr lvl="0"/>
            <a:r>
              <a:rPr lang="fr-FR" sz="1100" b="1" i="0" u="none" strike="noStrike" cap="none" dirty="0" smtClean="0">
                <a:solidFill>
                  <a:srgbClr val="000000"/>
                </a:solidFill>
                <a:effectLst/>
                <a:latin typeface="Arial"/>
                <a:ea typeface="Arial"/>
                <a:cs typeface="Arial"/>
                <a:sym typeface="Arial"/>
              </a:rPr>
              <a:t>Analyser la situation et décider des actions avec les membres du pôle ressource </a:t>
            </a:r>
            <a:endParaRPr lang="fr-FR" sz="1100" b="0" i="0" u="none" strike="noStrike" cap="none" dirty="0" smtClean="0">
              <a:solidFill>
                <a:srgbClr val="000000"/>
              </a:solidFill>
              <a:effectLst/>
              <a:latin typeface="Arial"/>
              <a:ea typeface="Arial"/>
              <a:cs typeface="Arial"/>
              <a:sym typeface="Arial"/>
            </a:endParaRPr>
          </a:p>
          <a:p>
            <a:pPr lvl="0"/>
            <a:r>
              <a:rPr lang="fr-FR" sz="1100" b="0" i="0" u="none" strike="noStrike" cap="none" dirty="0" smtClean="0">
                <a:solidFill>
                  <a:srgbClr val="000000"/>
                </a:solidFill>
                <a:effectLst/>
                <a:latin typeface="Arial"/>
                <a:ea typeface="Arial"/>
                <a:cs typeface="Arial"/>
                <a:sym typeface="Arial"/>
              </a:rPr>
              <a:t>S’assurer que le pilote a bien, durant toutes les phases du traitement de la situation, connaissance de toutes les informations</a:t>
            </a:r>
          </a:p>
          <a:p>
            <a:pPr lvl="0"/>
            <a:r>
              <a:rPr lang="fr-FR" sz="1100" b="0" i="0" u="none" strike="noStrike" cap="none" dirty="0" smtClean="0">
                <a:solidFill>
                  <a:srgbClr val="000000"/>
                </a:solidFill>
                <a:effectLst/>
                <a:latin typeface="Arial"/>
                <a:ea typeface="Arial"/>
                <a:cs typeface="Arial"/>
                <a:sym typeface="Arial"/>
              </a:rPr>
              <a:t>Définir un référent de la situation</a:t>
            </a:r>
          </a:p>
          <a:p>
            <a:pPr lvl="0"/>
            <a:r>
              <a:rPr lang="fr-FR" sz="1100" b="0" i="0" u="none" strike="noStrike" cap="none" dirty="0" smtClean="0">
                <a:solidFill>
                  <a:srgbClr val="000000"/>
                </a:solidFill>
                <a:effectLst/>
                <a:latin typeface="Arial"/>
                <a:ea typeface="Arial"/>
                <a:cs typeface="Arial"/>
                <a:sym typeface="Arial"/>
              </a:rPr>
              <a:t>Ne pas solliciter tous les membres à chaque situation</a:t>
            </a:r>
          </a:p>
          <a:p>
            <a:pPr lvl="0"/>
            <a:r>
              <a:rPr lang="fr-FR" sz="1100" b="0" i="0" u="none" strike="noStrike" cap="none" dirty="0" smtClean="0">
                <a:solidFill>
                  <a:srgbClr val="000000"/>
                </a:solidFill>
                <a:effectLst/>
                <a:latin typeface="Arial"/>
                <a:ea typeface="Arial"/>
                <a:cs typeface="Arial"/>
                <a:sym typeface="Arial"/>
              </a:rPr>
              <a:t>Définir qui va intervenir et comment en fonction </a:t>
            </a:r>
            <a:r>
              <a:rPr lang="fr-FR" sz="1100" b="0" i="1" u="none" strike="noStrike" cap="none" dirty="0" smtClean="0">
                <a:solidFill>
                  <a:srgbClr val="000000"/>
                </a:solidFill>
                <a:effectLst/>
                <a:latin typeface="Arial"/>
                <a:ea typeface="Arial"/>
                <a:cs typeface="Arial"/>
                <a:sym typeface="Arial"/>
              </a:rPr>
              <a:t>des envies</a:t>
            </a:r>
            <a:r>
              <a:rPr lang="fr-FR" sz="1100" b="0" i="0" u="none" strike="noStrike" cap="none" dirty="0" smtClean="0">
                <a:solidFill>
                  <a:srgbClr val="000000"/>
                </a:solidFill>
                <a:effectLst/>
                <a:latin typeface="Arial"/>
                <a:ea typeface="Arial"/>
                <a:cs typeface="Arial"/>
                <a:sym typeface="Arial"/>
              </a:rPr>
              <a:t> et de la situation</a:t>
            </a:r>
          </a:p>
          <a:p>
            <a:pPr lvl="0"/>
            <a:r>
              <a:rPr lang="fr-FR" sz="1100" b="0" i="0" u="none" strike="noStrike" cap="none" dirty="0" smtClean="0">
                <a:solidFill>
                  <a:srgbClr val="000000"/>
                </a:solidFill>
                <a:effectLst/>
                <a:latin typeface="Arial"/>
                <a:ea typeface="Arial"/>
                <a:cs typeface="Arial"/>
                <a:sym typeface="Arial"/>
              </a:rPr>
              <a:t>Répartir les rôles de chacun et en donner connaissance à l’équipe  (professeur principal, enseignant de la classe)</a:t>
            </a:r>
          </a:p>
          <a:p>
            <a:pPr lvl="0"/>
            <a:r>
              <a:rPr lang="fr-FR" sz="1100" b="0" i="0" u="none" strike="noStrike" cap="none" dirty="0" smtClean="0">
                <a:solidFill>
                  <a:srgbClr val="000000"/>
                </a:solidFill>
                <a:effectLst/>
                <a:latin typeface="Arial"/>
                <a:ea typeface="Arial"/>
                <a:cs typeface="Arial"/>
                <a:sym typeface="Arial"/>
              </a:rPr>
              <a:t>Analyser et préparer les modalités de communication envers les parents et les membres </a:t>
            </a:r>
            <a:r>
              <a:rPr lang="fr-FR" sz="1100" b="0" i="0" u="none" strike="noStrike" cap="none" dirty="0" err="1" smtClean="0">
                <a:solidFill>
                  <a:srgbClr val="000000"/>
                </a:solidFill>
                <a:effectLst/>
                <a:latin typeface="Arial"/>
                <a:ea typeface="Arial"/>
                <a:cs typeface="Arial"/>
                <a:sym typeface="Arial"/>
              </a:rPr>
              <a:t>del’équipe</a:t>
            </a:r>
            <a:r>
              <a:rPr lang="fr-FR" sz="1100" b="0" i="0" u="none" strike="noStrike" cap="none" dirty="0" smtClean="0">
                <a:solidFill>
                  <a:srgbClr val="000000"/>
                </a:solidFill>
                <a:effectLst/>
                <a:latin typeface="Arial"/>
                <a:ea typeface="Arial"/>
                <a:cs typeface="Arial"/>
                <a:sym typeface="Arial"/>
              </a:rPr>
              <a:t> ( qui, avec qui, où, quand et dans quelle temporalité..)</a:t>
            </a:r>
          </a:p>
          <a:p>
            <a:pPr lvl="0"/>
            <a:r>
              <a:rPr lang="fr-FR" sz="1100" b="1" i="0" u="none" strike="noStrike" cap="none" dirty="0" smtClean="0">
                <a:solidFill>
                  <a:srgbClr val="000000"/>
                </a:solidFill>
                <a:effectLst/>
                <a:latin typeface="Arial"/>
                <a:ea typeface="Arial"/>
                <a:cs typeface="Arial"/>
                <a:sym typeface="Arial"/>
              </a:rPr>
              <a:t>S’assurer que l’élève victime puisse bénéficier d’un accompagnement psychologique</a:t>
            </a:r>
            <a:endParaRPr lang="fr-FR" sz="1100" b="0" i="0" u="none" strike="noStrike" cap="none" dirty="0" smtClean="0">
              <a:solidFill>
                <a:srgbClr val="000000"/>
              </a:solidFill>
              <a:effectLst/>
              <a:latin typeface="Arial"/>
              <a:ea typeface="Arial"/>
              <a:cs typeface="Arial"/>
              <a:sym typeface="Arial"/>
            </a:endParaRPr>
          </a:p>
          <a:p>
            <a:pPr lvl="0"/>
            <a:r>
              <a:rPr lang="fr-FR" sz="1100" b="0" i="0" u="none" strike="noStrike" cap="none" dirty="0" smtClean="0">
                <a:solidFill>
                  <a:srgbClr val="000000"/>
                </a:solidFill>
                <a:effectLst/>
                <a:latin typeface="Arial"/>
                <a:ea typeface="Arial"/>
                <a:cs typeface="Arial"/>
                <a:sym typeface="Arial"/>
              </a:rPr>
              <a:t>Croiser les regards entre les différents professionnels</a:t>
            </a:r>
          </a:p>
          <a:p>
            <a:pPr lvl="0"/>
            <a:r>
              <a:rPr lang="fr-FR" sz="1100" b="0" i="0" u="none" strike="noStrike" cap="none" dirty="0" smtClean="0">
                <a:solidFill>
                  <a:srgbClr val="000000"/>
                </a:solidFill>
                <a:effectLst/>
                <a:latin typeface="Arial"/>
                <a:ea typeface="Arial"/>
                <a:cs typeface="Arial"/>
                <a:sym typeface="Arial"/>
              </a:rPr>
              <a:t>Organiser et planifier les entretiens</a:t>
            </a:r>
          </a:p>
          <a:p>
            <a:pPr lvl="0"/>
            <a:r>
              <a:rPr lang="fr-FR" sz="1100" b="0" i="0" u="none" strike="noStrike" cap="none" dirty="0" smtClean="0">
                <a:solidFill>
                  <a:srgbClr val="000000"/>
                </a:solidFill>
                <a:effectLst/>
                <a:latin typeface="Arial"/>
                <a:ea typeface="Arial"/>
                <a:cs typeface="Arial"/>
                <a:sym typeface="Arial"/>
              </a:rPr>
              <a:t>Prévoir les modalités de liens avec les référents de(s) élèves</a:t>
            </a:r>
          </a:p>
          <a:p>
            <a:pPr lvl="0"/>
            <a:r>
              <a:rPr lang="fr-FR" sz="1100" b="1" i="0" u="none" strike="noStrike" cap="none" dirty="0" smtClean="0">
                <a:solidFill>
                  <a:srgbClr val="000000"/>
                </a:solidFill>
                <a:effectLst/>
                <a:latin typeface="Arial"/>
                <a:ea typeface="Arial"/>
                <a:cs typeface="Arial"/>
                <a:sym typeface="Arial"/>
              </a:rPr>
              <a:t>Travailler les modalités d’une vigilance commune  (classe, récréation, temps périscolaire, étude, toilettes, vestiaires..)</a:t>
            </a:r>
            <a:endParaRPr lang="fr-FR" sz="1100" b="0" i="0" u="none" strike="noStrike" cap="none" dirty="0" smtClean="0">
              <a:solidFill>
                <a:srgbClr val="000000"/>
              </a:solidFill>
              <a:effectLst/>
              <a:latin typeface="Arial"/>
              <a:ea typeface="Arial"/>
              <a:cs typeface="Arial"/>
              <a:sym typeface="Arial"/>
            </a:endParaRPr>
          </a:p>
          <a:p>
            <a:pPr lvl="0"/>
            <a:r>
              <a:rPr lang="fr-FR" sz="1100" b="0" i="0" u="none" strike="noStrike" cap="none" dirty="0" smtClean="0">
                <a:solidFill>
                  <a:srgbClr val="000000"/>
                </a:solidFill>
                <a:effectLst/>
                <a:latin typeface="Arial"/>
                <a:ea typeface="Arial"/>
                <a:cs typeface="Arial"/>
                <a:sym typeface="Arial"/>
              </a:rPr>
              <a:t>Elaborer les modalités du  suivi de la situation et les expliciter aux différents acteurs</a:t>
            </a:r>
          </a:p>
          <a:p>
            <a:pPr lvl="0"/>
            <a:r>
              <a:rPr lang="fr-FR" sz="1100" b="0" i="0" u="none" strike="noStrike" cap="none" dirty="0" smtClean="0">
                <a:solidFill>
                  <a:srgbClr val="000000"/>
                </a:solidFill>
                <a:effectLst/>
                <a:latin typeface="Arial"/>
                <a:ea typeface="Arial"/>
                <a:cs typeface="Arial"/>
                <a:sym typeface="Arial"/>
              </a:rPr>
              <a:t>Savoir clôturer les entretiens tout en travaillant la vigilance dans la durée</a:t>
            </a:r>
          </a:p>
          <a:p>
            <a:pPr lvl="0"/>
            <a:r>
              <a:rPr lang="fr-FR" sz="1100" b="0" i="0" u="none" strike="noStrike" cap="none" dirty="0" smtClean="0">
                <a:solidFill>
                  <a:srgbClr val="000000"/>
                </a:solidFill>
                <a:effectLst/>
                <a:latin typeface="Arial"/>
                <a:ea typeface="Arial"/>
                <a:cs typeface="Arial"/>
                <a:sym typeface="Arial"/>
              </a:rPr>
              <a:t>Rendre compte des différentes modalités et évaluation de la situation à tous les acteurs concernés</a:t>
            </a:r>
          </a:p>
          <a:p>
            <a:pPr lvl="0"/>
            <a:r>
              <a:rPr lang="fr-FR" sz="1100" b="1" i="0" u="none" strike="noStrike" cap="none" dirty="0" smtClean="0">
                <a:solidFill>
                  <a:srgbClr val="000000"/>
                </a:solidFill>
                <a:effectLst/>
                <a:latin typeface="Arial"/>
                <a:ea typeface="Arial"/>
                <a:cs typeface="Arial"/>
                <a:sym typeface="Arial"/>
              </a:rPr>
              <a:t>Définir qui et à quelle fréquence fera un point régulier avec les parents de la victime voire des parents des autres protagonistes</a:t>
            </a:r>
            <a:endParaRPr lang="fr-FR" sz="1100" b="0" i="0" u="none" strike="noStrike" cap="none" dirty="0" smtClean="0">
              <a:solidFill>
                <a:srgbClr val="000000"/>
              </a:solidFill>
              <a:effectLst/>
              <a:latin typeface="Arial"/>
              <a:ea typeface="Arial"/>
              <a:cs typeface="Arial"/>
              <a:sym typeface="Arial"/>
            </a:endParaRPr>
          </a:p>
          <a:p>
            <a:pPr lvl="0"/>
            <a:r>
              <a:rPr lang="fr-FR" sz="1100" b="0" i="0" u="none" strike="noStrike" cap="none" dirty="0" smtClean="0">
                <a:solidFill>
                  <a:srgbClr val="000000"/>
                </a:solidFill>
                <a:effectLst/>
                <a:latin typeface="Arial"/>
                <a:ea typeface="Arial"/>
                <a:cs typeface="Arial"/>
                <a:sym typeface="Arial"/>
              </a:rPr>
              <a:t>Rendre compte des informations et de l’avancée de la situation sans entraver la confidentialité de certains éléments,( mettre en place un tableau de bord ou un cahier  avec le suivi « dates des entretiens, noms des élèves reçus, noms des personnes qui ont fait l’entretien,  conclusions  sans rentrer dans les détails  ……)</a:t>
            </a:r>
          </a:p>
          <a:p>
            <a:r>
              <a:rPr lang="fr-FR" sz="1100" b="0" i="0" u="none" strike="noStrike" cap="none" dirty="0" smtClean="0">
                <a:solidFill>
                  <a:srgbClr val="000000"/>
                </a:solidFill>
                <a:effectLst/>
                <a:latin typeface="Arial"/>
                <a:ea typeface="Arial"/>
                <a:cs typeface="Arial"/>
                <a:sym typeface="Arial"/>
              </a:rPr>
              <a:t>Suite  - ORGANISATION </a:t>
            </a:r>
          </a:p>
          <a:p>
            <a:pPr lvl="0"/>
            <a:r>
              <a:rPr lang="fr-FR" sz="1100" b="0" i="0" u="none" strike="noStrike" cap="none" dirty="0" smtClean="0">
                <a:solidFill>
                  <a:srgbClr val="000000"/>
                </a:solidFill>
                <a:effectLst/>
                <a:latin typeface="Arial"/>
                <a:ea typeface="Arial"/>
                <a:cs typeface="Arial"/>
                <a:sym typeface="Arial"/>
              </a:rPr>
              <a:t>Se permettre d’améliorer l’ organisation entre les membres du pôle , chacun donne </a:t>
            </a:r>
            <a:r>
              <a:rPr lang="fr-FR" sz="1100" b="1" i="0" u="none" strike="noStrike" cap="none" dirty="0" smtClean="0">
                <a:solidFill>
                  <a:srgbClr val="000000"/>
                </a:solidFill>
                <a:effectLst/>
                <a:latin typeface="Arial"/>
                <a:ea typeface="Arial"/>
                <a:cs typeface="Arial"/>
                <a:sym typeface="Arial"/>
              </a:rPr>
              <a:t>ses </a:t>
            </a:r>
            <a:r>
              <a:rPr lang="fr-FR" sz="1100" b="0" i="0" u="none" strike="noStrike" cap="none" dirty="0" smtClean="0">
                <a:solidFill>
                  <a:srgbClr val="000000"/>
                </a:solidFill>
                <a:effectLst/>
                <a:latin typeface="Arial"/>
                <a:ea typeface="Arial"/>
                <a:cs typeface="Arial"/>
                <a:sym typeface="Arial"/>
              </a:rPr>
              <a:t>disponibilités avec  un ou deux créneaux horaires dans la semaine pour entretiens, suivis ou retours aux collègues … La CPE ou autre personne  référente du pôle centralise. (éviter que ce soit toujours les mêmes personnes qui sont sollicitées).</a:t>
            </a:r>
          </a:p>
          <a:p>
            <a:pPr lvl="0"/>
            <a:r>
              <a:rPr lang="fr-FR" sz="1100" b="0" i="0" u="none" strike="noStrike" cap="none" dirty="0" smtClean="0">
                <a:solidFill>
                  <a:srgbClr val="000000"/>
                </a:solidFill>
                <a:effectLst/>
                <a:latin typeface="Arial"/>
                <a:ea typeface="Arial"/>
                <a:cs typeface="Arial"/>
                <a:sym typeface="Arial"/>
              </a:rPr>
              <a:t>Recevoir les élèves en binôme, pluridisciplinarité pour mieux croiser les regards</a:t>
            </a:r>
          </a:p>
          <a:p>
            <a:pPr lvl="0"/>
            <a:r>
              <a:rPr lang="fr-FR" sz="1100" b="0" i="0" u="none" strike="noStrike" cap="none" dirty="0" smtClean="0">
                <a:solidFill>
                  <a:srgbClr val="000000"/>
                </a:solidFill>
                <a:effectLst/>
                <a:latin typeface="Arial"/>
                <a:ea typeface="Arial"/>
                <a:cs typeface="Arial"/>
                <a:sym typeface="Arial"/>
              </a:rPr>
              <a:t>Multiplier les moyens de communication entre les membres du pôle, pourquoi pas un groupe </a:t>
            </a:r>
            <a:r>
              <a:rPr lang="fr-FR" sz="1100" b="0" i="0" u="none" strike="noStrike" cap="none" dirty="0" err="1" smtClean="0">
                <a:solidFill>
                  <a:srgbClr val="000000"/>
                </a:solidFill>
                <a:effectLst/>
                <a:latin typeface="Arial"/>
                <a:ea typeface="Arial"/>
                <a:cs typeface="Arial"/>
                <a:sym typeface="Arial"/>
              </a:rPr>
              <a:t>WatsApp</a:t>
            </a:r>
            <a:r>
              <a:rPr lang="fr-FR" sz="1100" b="0" i="0" u="none" strike="noStrike" cap="none" dirty="0" smtClean="0">
                <a:solidFill>
                  <a:srgbClr val="000000"/>
                </a:solidFill>
                <a:effectLst/>
                <a:latin typeface="Arial"/>
                <a:ea typeface="Arial"/>
                <a:cs typeface="Arial"/>
                <a:sym typeface="Arial"/>
              </a:rPr>
              <a:t> .. </a:t>
            </a:r>
          </a:p>
          <a:p>
            <a:pPr lvl="0"/>
            <a:r>
              <a:rPr lang="fr-FR" sz="1100" b="0" i="0" u="none" strike="noStrike" cap="none" dirty="0" smtClean="0">
                <a:solidFill>
                  <a:srgbClr val="000000"/>
                </a:solidFill>
                <a:effectLst/>
                <a:latin typeface="Arial"/>
                <a:ea typeface="Arial"/>
                <a:cs typeface="Arial"/>
                <a:sym typeface="Arial"/>
              </a:rPr>
              <a:t>Communiquer à l’ensemble de la communauté scolaire, l’existence d’un pôle ressource – ex : donner en début d’année une  lettre à destination des familles, élèves, professeurs et autres adultes de l’établissement pour informer de l’existence du pôle ressource</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smtClean="0"/>
              <a:t>Horaires</a:t>
            </a:r>
            <a:r>
              <a:rPr lang="fr-FR" baseline="0" dirty="0" smtClean="0"/>
              <a:t> 9H20 à 9H30</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smtClean="0"/>
              <a:t>9H35</a:t>
            </a:r>
            <a:r>
              <a:rPr lang="fr-FR" baseline="0" dirty="0" smtClean="0"/>
              <a:t> à 9h40</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ed75ccf_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ed75ccf_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smtClean="0"/>
              <a:t>9H40</a:t>
            </a:r>
            <a:r>
              <a:rPr lang="fr-FR" baseline="0" dirty="0" smtClean="0"/>
              <a:t> à 9H 55</a:t>
            </a:r>
            <a:endParaRPr lang="fr-FR" dirty="0" smtClean="0"/>
          </a:p>
          <a:p>
            <a:pPr marL="0" lvl="0" indent="0" algn="l" rtl="0">
              <a:spcBef>
                <a:spcPts val="0"/>
              </a:spcBef>
              <a:spcAft>
                <a:spcPts val="0"/>
              </a:spcAft>
              <a:buNone/>
            </a:pPr>
            <a:endParaRPr lang="fr-FR" dirty="0" smtClean="0"/>
          </a:p>
          <a:p>
            <a:pPr marL="0" lvl="0" indent="0" algn="l" rtl="0">
              <a:spcBef>
                <a:spcPts val="0"/>
              </a:spcBef>
              <a:spcAft>
                <a:spcPts val="0"/>
              </a:spcAft>
              <a:buNone/>
            </a:pPr>
            <a:r>
              <a:rPr lang="fr-FR" dirty="0" smtClean="0"/>
              <a:t>3 plans de prévention du</a:t>
            </a:r>
            <a:r>
              <a:rPr lang="fr-FR" baseline="0" dirty="0" smtClean="0"/>
              <a:t> harcèlement 2011/2013/2015</a:t>
            </a:r>
          </a:p>
          <a:p>
            <a:pPr marL="0" lvl="0" indent="0" algn="l" rtl="0">
              <a:spcBef>
                <a:spcPts val="0"/>
              </a:spcBef>
              <a:spcAft>
                <a:spcPts val="0"/>
              </a:spcAft>
              <a:buNone/>
            </a:pPr>
            <a:r>
              <a:rPr lang="fr-FR" baseline="0" dirty="0" smtClean="0"/>
              <a:t>Obligation d’un plan de prévention des violences dans lequel est inclus un protocole de traitement des situations de harcèlement</a:t>
            </a:r>
          </a:p>
          <a:p>
            <a:pPr marL="0" lvl="0" indent="0" algn="l" rtl="0">
              <a:spcBef>
                <a:spcPts val="0"/>
              </a:spcBef>
              <a:spcAft>
                <a:spcPts val="0"/>
              </a:spcAft>
              <a:buNone/>
            </a:pPr>
            <a:r>
              <a:rPr lang="fr-FR" baseline="0" dirty="0" smtClean="0"/>
              <a:t>Le rôle et l’intervention des pôles ressource est défini par ce protocole</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smtClean="0"/>
              <a:t>9H50 à 10H00</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smtClean="0"/>
              <a:t>10h à 10H15 1</a:t>
            </a:r>
            <a:r>
              <a:rPr lang="fr-FR" baseline="30000" dirty="0" smtClean="0"/>
              <a:t>ère</a:t>
            </a:r>
            <a:r>
              <a:rPr lang="fr-FR" dirty="0" smtClean="0"/>
              <a:t> rotation/</a:t>
            </a:r>
          </a:p>
          <a:p>
            <a:pPr marL="0" lvl="0" indent="0" algn="l" rtl="0">
              <a:spcBef>
                <a:spcPts val="0"/>
              </a:spcBef>
              <a:spcAft>
                <a:spcPts val="0"/>
              </a:spcAft>
              <a:buNone/>
            </a:pPr>
            <a:r>
              <a:rPr lang="fr-FR" dirty="0" smtClean="0"/>
              <a:t>10H15 à 10H30 </a:t>
            </a:r>
            <a:r>
              <a:rPr lang="fr-FR" smtClean="0"/>
              <a:t>Deuxième rotation</a:t>
            </a:r>
          </a:p>
          <a:p>
            <a:pPr marL="0" lvl="0" indent="0" algn="l" rtl="0">
              <a:spcBef>
                <a:spcPts val="0"/>
              </a:spcBef>
              <a:spcAft>
                <a:spcPts val="0"/>
              </a:spcAft>
              <a:buNone/>
            </a:pPr>
            <a:r>
              <a:rPr lang="fr-FR" dirty="0" smtClean="0"/>
              <a:t>Trois groupes  A : Les enjeux, Organisation puis équipe  B: Organisation,  équipe</a:t>
            </a:r>
            <a:r>
              <a:rPr lang="fr-FR" baseline="0" dirty="0" smtClean="0"/>
              <a:t> puis enjeux,  C: équipe, enjeux,  organisation</a:t>
            </a:r>
            <a:endParaRPr lang="fr-FR" dirty="0" smtClean="0"/>
          </a:p>
          <a:p>
            <a:pPr marL="0" lvl="0" indent="0" algn="l" rtl="0">
              <a:spcBef>
                <a:spcPts val="0"/>
              </a:spcBef>
              <a:spcAft>
                <a:spcPts val="0"/>
              </a:spcAft>
              <a:buNone/>
            </a:pPr>
            <a:r>
              <a:rPr lang="fr-FR" b="1" dirty="0" smtClean="0"/>
              <a:t>Les enjeux :</a:t>
            </a:r>
          </a:p>
          <a:p>
            <a:pPr marL="171450" lvl="0" indent="-171450" algn="l" rtl="0">
              <a:spcBef>
                <a:spcPts val="0"/>
              </a:spcBef>
              <a:spcAft>
                <a:spcPts val="0"/>
              </a:spcAft>
              <a:buFontTx/>
              <a:buChar char="-"/>
            </a:pPr>
            <a:r>
              <a:rPr lang="fr-FR" dirty="0" smtClean="0"/>
              <a:t>répondre à la complexité des situations</a:t>
            </a:r>
            <a:r>
              <a:rPr lang="fr-FR" baseline="0" dirty="0" smtClean="0"/>
              <a:t> de harcèlement</a:t>
            </a:r>
          </a:p>
          <a:p>
            <a:pPr marL="171450" lvl="0" indent="-171450" algn="l" rtl="0">
              <a:spcBef>
                <a:spcPts val="0"/>
              </a:spcBef>
              <a:spcAft>
                <a:spcPts val="0"/>
              </a:spcAft>
              <a:buFontTx/>
              <a:buChar char="-"/>
            </a:pPr>
            <a:r>
              <a:rPr lang="fr-FR" baseline="0" dirty="0" smtClean="0"/>
              <a:t>Etre des personnes ressources</a:t>
            </a:r>
          </a:p>
          <a:p>
            <a:pPr marL="171450" lvl="0" indent="-171450" algn="l" rtl="0">
              <a:spcBef>
                <a:spcPts val="0"/>
              </a:spcBef>
              <a:spcAft>
                <a:spcPts val="0"/>
              </a:spcAft>
              <a:buFontTx/>
              <a:buChar char="-"/>
            </a:pPr>
            <a:r>
              <a:rPr lang="fr-FR" baseline="0" dirty="0" smtClean="0"/>
              <a:t>Aider les équipes à résoudre des situations de harcèlement</a:t>
            </a:r>
          </a:p>
          <a:p>
            <a:pPr marL="171450" lvl="0" indent="-171450" algn="l" rtl="0">
              <a:spcBef>
                <a:spcPts val="0"/>
              </a:spcBef>
              <a:spcAft>
                <a:spcPts val="0"/>
              </a:spcAft>
              <a:buFontTx/>
              <a:buChar char="-"/>
            </a:pPr>
            <a:r>
              <a:rPr lang="fr-FR" baseline="0" dirty="0" smtClean="0"/>
              <a:t>Aider les équipes à prendre en charge les situations de harcèlement</a:t>
            </a:r>
          </a:p>
          <a:p>
            <a:pPr marL="0" lvl="0" indent="0" algn="l" rtl="0">
              <a:spcBef>
                <a:spcPts val="0"/>
              </a:spcBef>
              <a:spcAft>
                <a:spcPts val="0"/>
              </a:spcAft>
              <a:buFontTx/>
              <a:buNone/>
            </a:pPr>
            <a:endParaRPr lang="fr-FR" baseline="0" dirty="0" smtClean="0"/>
          </a:p>
          <a:p>
            <a:pPr marL="0" lvl="0" indent="0" algn="l" rtl="0">
              <a:spcBef>
                <a:spcPts val="0"/>
              </a:spcBef>
              <a:spcAft>
                <a:spcPts val="0"/>
              </a:spcAft>
              <a:buFontTx/>
              <a:buNone/>
            </a:pPr>
            <a:r>
              <a:rPr lang="fr-FR" b="1" baseline="0" dirty="0" smtClean="0">
                <a:solidFill>
                  <a:srgbClr val="FF0000"/>
                </a:solidFill>
              </a:rPr>
              <a:t>Rôle</a:t>
            </a:r>
            <a:r>
              <a:rPr lang="fr-FR" baseline="0" dirty="0" smtClean="0"/>
              <a:t> : </a:t>
            </a:r>
          </a:p>
          <a:p>
            <a:pPr marL="171450" lvl="0" indent="-171450" algn="l" rtl="0">
              <a:spcBef>
                <a:spcPts val="0"/>
              </a:spcBef>
              <a:spcAft>
                <a:spcPts val="0"/>
              </a:spcAft>
              <a:buFontTx/>
              <a:buChar char="-"/>
            </a:pPr>
            <a:r>
              <a:rPr lang="fr-FR" baseline="0" dirty="0" smtClean="0"/>
              <a:t>Réfléchir à plusieurs</a:t>
            </a:r>
          </a:p>
          <a:p>
            <a:pPr marL="171450" lvl="0" indent="-171450" algn="l" rtl="0">
              <a:spcBef>
                <a:spcPts val="0"/>
              </a:spcBef>
              <a:spcAft>
                <a:spcPts val="0"/>
              </a:spcAft>
              <a:buFontTx/>
              <a:buChar char="-"/>
            </a:pPr>
            <a:r>
              <a:rPr lang="fr-FR" baseline="0" dirty="0" smtClean="0"/>
              <a:t>Croiser les compétences</a:t>
            </a:r>
          </a:p>
          <a:p>
            <a:pPr marL="171450" lvl="0" indent="-171450" algn="l" rtl="0">
              <a:spcBef>
                <a:spcPts val="0"/>
              </a:spcBef>
              <a:spcAft>
                <a:spcPts val="0"/>
              </a:spcAft>
              <a:buFontTx/>
              <a:buChar char="-"/>
            </a:pPr>
            <a:r>
              <a:rPr lang="fr-FR" baseline="0" dirty="0" smtClean="0"/>
              <a:t>Relayer au pilote</a:t>
            </a:r>
          </a:p>
          <a:p>
            <a:pPr marL="171450" lvl="0" indent="-171450" algn="l" rtl="0">
              <a:spcBef>
                <a:spcPts val="0"/>
              </a:spcBef>
              <a:spcAft>
                <a:spcPts val="0"/>
              </a:spcAft>
              <a:buFontTx/>
              <a:buChar char="-"/>
            </a:pPr>
            <a:r>
              <a:rPr lang="fr-FR" baseline="0" dirty="0" smtClean="0"/>
              <a:t>Venir en aide</a:t>
            </a:r>
          </a:p>
          <a:p>
            <a:pPr marL="171450" lvl="0" indent="-171450" algn="l" rtl="0">
              <a:spcBef>
                <a:spcPts val="0"/>
              </a:spcBef>
              <a:spcAft>
                <a:spcPts val="0"/>
              </a:spcAft>
              <a:buFontTx/>
              <a:buChar char="-"/>
            </a:pPr>
            <a:r>
              <a:rPr lang="fr-FR" baseline="0" dirty="0" smtClean="0"/>
              <a:t>Etre rassurant</a:t>
            </a:r>
          </a:p>
          <a:p>
            <a:pPr marL="171450" lvl="0" indent="-171450" algn="l" rtl="0">
              <a:spcBef>
                <a:spcPts val="0"/>
              </a:spcBef>
              <a:spcAft>
                <a:spcPts val="0"/>
              </a:spcAft>
              <a:buFontTx/>
              <a:buChar char="-"/>
            </a:pPr>
            <a:r>
              <a:rPr lang="fr-FR" baseline="0" dirty="0" smtClean="0"/>
              <a:t>Accompagner les équipes</a:t>
            </a:r>
          </a:p>
          <a:p>
            <a:pPr marL="171450" lvl="0" indent="-171450" algn="l" rtl="0">
              <a:spcBef>
                <a:spcPts val="0"/>
              </a:spcBef>
              <a:spcAft>
                <a:spcPts val="0"/>
              </a:spcAft>
              <a:buFontTx/>
              <a:buChar char="-"/>
            </a:pPr>
            <a:r>
              <a:rPr lang="fr-FR" baseline="0" dirty="0" smtClean="0"/>
              <a:t>Réfléchir et analyser à plusieurs</a:t>
            </a:r>
          </a:p>
          <a:p>
            <a:pPr marL="171450" lvl="0" indent="-171450" algn="l" rtl="0">
              <a:spcBef>
                <a:spcPts val="0"/>
              </a:spcBef>
              <a:spcAft>
                <a:spcPts val="0"/>
              </a:spcAft>
              <a:buFontTx/>
              <a:buChar char="-"/>
            </a:pPr>
            <a:r>
              <a:rPr lang="fr-FR" baseline="0" dirty="0" smtClean="0"/>
              <a:t>S’appuyer sur les compétences de chacun</a:t>
            </a:r>
          </a:p>
          <a:p>
            <a:pPr marL="171450" lvl="0" indent="-171450" algn="l" rtl="0">
              <a:spcBef>
                <a:spcPts val="0"/>
              </a:spcBef>
              <a:spcAft>
                <a:spcPts val="0"/>
              </a:spcAft>
              <a:buFontTx/>
              <a:buChar char="-"/>
            </a:pPr>
            <a:r>
              <a:rPr lang="fr-FR" baseline="0" dirty="0" smtClean="0"/>
              <a:t>Choisir les intervenants en fonction de la situation</a:t>
            </a:r>
          </a:p>
          <a:p>
            <a:pPr marL="171450" lvl="0" indent="-171450" algn="l" rtl="0">
              <a:spcBef>
                <a:spcPts val="0"/>
              </a:spcBef>
              <a:spcAft>
                <a:spcPts val="0"/>
              </a:spcAft>
              <a:buFontTx/>
              <a:buChar char="-"/>
            </a:pPr>
            <a:endParaRPr lang="fr-FR" baseline="0" dirty="0" smtClean="0"/>
          </a:p>
          <a:p>
            <a:pPr marL="0" lvl="0" indent="0" algn="l" rtl="0">
              <a:spcBef>
                <a:spcPts val="0"/>
              </a:spcBef>
              <a:spcAft>
                <a:spcPts val="0"/>
              </a:spcAft>
              <a:buFontTx/>
              <a:buNone/>
            </a:pPr>
            <a:r>
              <a:rPr lang="fr-FR" b="1" baseline="0" dirty="0" smtClean="0"/>
              <a:t>Comment répondre à ces enjeux ?</a:t>
            </a:r>
          </a:p>
          <a:p>
            <a:pPr marL="0" lvl="0" indent="0" algn="l" rtl="0">
              <a:spcBef>
                <a:spcPts val="0"/>
              </a:spcBef>
              <a:spcAft>
                <a:spcPts val="0"/>
              </a:spcAft>
              <a:buFontTx/>
              <a:buNone/>
            </a:pPr>
            <a:endParaRPr lang="fr-FR" b="1" baseline="0" dirty="0" smtClean="0"/>
          </a:p>
          <a:p>
            <a:pPr marL="171450" lvl="0" indent="-171450" algn="l" rtl="0">
              <a:spcBef>
                <a:spcPts val="0"/>
              </a:spcBef>
              <a:spcAft>
                <a:spcPts val="0"/>
              </a:spcAft>
              <a:buFontTx/>
              <a:buChar char="-"/>
            </a:pPr>
            <a:r>
              <a:rPr lang="fr-FR" baseline="0" dirty="0" smtClean="0"/>
              <a:t>Connaître le rôle de chacun et la constitution du pôle</a:t>
            </a:r>
          </a:p>
          <a:p>
            <a:pPr marL="171450" lvl="0" indent="-171450" algn="l" rtl="0">
              <a:spcBef>
                <a:spcPts val="0"/>
              </a:spcBef>
              <a:spcAft>
                <a:spcPts val="0"/>
              </a:spcAft>
              <a:buFontTx/>
              <a:buChar char="-"/>
            </a:pPr>
            <a:r>
              <a:rPr lang="fr-FR" baseline="0" dirty="0" smtClean="0"/>
              <a:t>S’assurer que chacun connaisse l’organisation en interne : qui a connaissance de la situation, qui la relaie au pôle, qui l’analyse si intervention ou non, qui définit qui  interviendra, qui sera le relai  vers l’équipe ,qui relaie au pilote, qui fait le relais avec l’équipe, qui finalise l’intervention.</a:t>
            </a:r>
          </a:p>
          <a:p>
            <a:pPr marL="171450" lvl="0" indent="-171450" algn="l" rtl="0">
              <a:spcBef>
                <a:spcPts val="0"/>
              </a:spcBef>
              <a:spcAft>
                <a:spcPts val="0"/>
              </a:spcAft>
              <a:buFontTx/>
              <a:buChar char="-"/>
            </a:pPr>
            <a:r>
              <a:rPr lang="fr-FR" baseline="0" dirty="0" smtClean="0"/>
              <a:t>Demander à l’équipe de quoi ils ont besoin</a:t>
            </a:r>
          </a:p>
          <a:p>
            <a:pPr marL="171450" lvl="0" indent="-171450" algn="l" rtl="0">
              <a:spcBef>
                <a:spcPts val="0"/>
              </a:spcBef>
              <a:spcAft>
                <a:spcPts val="0"/>
              </a:spcAft>
              <a:buFontTx/>
              <a:buChar char="-"/>
            </a:pPr>
            <a:r>
              <a:rPr lang="fr-FR" baseline="0" dirty="0" smtClean="0"/>
              <a:t>Expliciter ce qui va être dit aux élèves ( nom des intervenants) et comment vont leur être présentés les membres du pôle </a:t>
            </a:r>
          </a:p>
          <a:p>
            <a:pPr marL="171450" lvl="0" indent="-171450" algn="l" rtl="0">
              <a:spcBef>
                <a:spcPts val="0"/>
              </a:spcBef>
              <a:spcAft>
                <a:spcPts val="0"/>
              </a:spcAft>
              <a:buFontTx/>
              <a:buChar char="-"/>
            </a:pPr>
            <a:r>
              <a:rPr lang="fr-FR" baseline="0" dirty="0" smtClean="0"/>
              <a:t>Bien expliciter l’organisation</a:t>
            </a:r>
          </a:p>
          <a:p>
            <a:pPr marL="171450" lvl="0" indent="-171450" algn="l" rtl="0">
              <a:spcBef>
                <a:spcPts val="0"/>
              </a:spcBef>
              <a:spcAft>
                <a:spcPts val="0"/>
              </a:spcAft>
              <a:buFontTx/>
              <a:buChar char="-"/>
            </a:pPr>
            <a:r>
              <a:rPr lang="fr-FR" baseline="0" dirty="0" smtClean="0"/>
              <a:t>S’assurer que tous les membres de la communauté éducative ont connaissance du pôle et de son organisation</a:t>
            </a:r>
          </a:p>
          <a:p>
            <a:pPr marL="171450" lvl="0" indent="-171450" algn="l" rtl="0">
              <a:spcBef>
                <a:spcPts val="0"/>
              </a:spcBef>
              <a:spcAft>
                <a:spcPts val="0"/>
              </a:spcAft>
              <a:buFontTx/>
              <a:buChar char="-"/>
            </a:pPr>
            <a:r>
              <a:rPr lang="fr-FR" baseline="0" dirty="0" smtClean="0"/>
              <a:t>Avoir un document commun et destiné à chaque type d’interlocuteur ( parents, mairie)</a:t>
            </a:r>
          </a:p>
          <a:p>
            <a:pPr marL="171450" lvl="0" indent="-171450" algn="l" rtl="0">
              <a:spcBef>
                <a:spcPts val="0"/>
              </a:spcBef>
              <a:spcAft>
                <a:spcPts val="0"/>
              </a:spcAft>
              <a:buFontTx/>
              <a:buChar char="-"/>
            </a:pPr>
            <a:endParaRPr lang="fr-FR" baseline="0" dirty="0" smtClean="0"/>
          </a:p>
          <a:p>
            <a:pPr marL="0" lvl="0" indent="0" algn="l" rtl="0">
              <a:spcBef>
                <a:spcPts val="0"/>
              </a:spcBef>
              <a:spcAft>
                <a:spcPts val="0"/>
              </a:spcAft>
              <a:buFontTx/>
              <a:buNone/>
            </a:pPr>
            <a:r>
              <a:rPr lang="fr-FR" b="1" baseline="0" dirty="0" smtClean="0"/>
              <a:t>Pourquoi et comment inclure les équipes ?</a:t>
            </a:r>
          </a:p>
          <a:p>
            <a:pPr marL="171450" lvl="0" indent="-171450" algn="l" rtl="0">
              <a:spcBef>
                <a:spcPts val="0"/>
              </a:spcBef>
              <a:spcAft>
                <a:spcPts val="0"/>
              </a:spcAft>
              <a:buFontTx/>
              <a:buChar char="-"/>
            </a:pPr>
            <a:r>
              <a:rPr lang="fr-FR" b="0" baseline="0" dirty="0" smtClean="0"/>
              <a:t>Pour avoir une vigilance commune</a:t>
            </a:r>
          </a:p>
          <a:p>
            <a:pPr marL="171450" lvl="0" indent="-171450" algn="l" rtl="0">
              <a:spcBef>
                <a:spcPts val="0"/>
              </a:spcBef>
              <a:spcAft>
                <a:spcPts val="0"/>
              </a:spcAft>
              <a:buFontTx/>
              <a:buChar char="-"/>
            </a:pPr>
            <a:r>
              <a:rPr lang="fr-FR" b="0" baseline="0" dirty="0" smtClean="0"/>
              <a:t>Pour que le harcèlement soit l’affaire de tous</a:t>
            </a:r>
          </a:p>
          <a:p>
            <a:pPr marL="171450" lvl="0" indent="-171450" algn="l" rtl="0">
              <a:spcBef>
                <a:spcPts val="0"/>
              </a:spcBef>
              <a:spcAft>
                <a:spcPts val="0"/>
              </a:spcAft>
              <a:buFontTx/>
              <a:buChar char="-"/>
            </a:pPr>
            <a:r>
              <a:rPr lang="fr-FR" b="0" baseline="0" dirty="0" smtClean="0"/>
              <a:t>Pour que les enseignants deviennent peu à peu experts dans le domaine</a:t>
            </a:r>
          </a:p>
          <a:p>
            <a:pPr marL="171450" lvl="0" indent="-171450" algn="l" rtl="0">
              <a:spcBef>
                <a:spcPts val="0"/>
              </a:spcBef>
              <a:spcAft>
                <a:spcPts val="0"/>
              </a:spcAft>
              <a:buFontTx/>
              <a:buChar char="-"/>
            </a:pPr>
            <a:r>
              <a:rPr lang="fr-FR" b="0" baseline="0" dirty="0" smtClean="0"/>
              <a:t>Pour pouvoir s’appuyer des compétences de chacun</a:t>
            </a:r>
          </a:p>
          <a:p>
            <a:pPr marL="171450" lvl="0" indent="-171450" algn="l" rtl="0">
              <a:spcBef>
                <a:spcPts val="0"/>
              </a:spcBef>
              <a:spcAft>
                <a:spcPts val="0"/>
              </a:spcAft>
              <a:buFontTx/>
              <a:buChar char="-"/>
            </a:pPr>
            <a:r>
              <a:rPr lang="fr-FR" b="0" baseline="0" dirty="0" smtClean="0"/>
              <a:t>Avoir un document clair et explicite qui permet à chacun de comprendre et savoir ce qui va se dérouler</a:t>
            </a:r>
          </a:p>
          <a:p>
            <a:pPr marL="171450" lvl="0" indent="-171450" algn="l" rtl="0">
              <a:spcBef>
                <a:spcPts val="0"/>
              </a:spcBef>
              <a:spcAft>
                <a:spcPts val="0"/>
              </a:spcAft>
              <a:buFontTx/>
              <a:buChar char="-"/>
            </a:pPr>
            <a:r>
              <a:rPr lang="fr-FR" b="0" baseline="0" dirty="0" smtClean="0"/>
              <a:t>Définir le rôle de chacun pour mettre en cohérence le rôle de chacun</a:t>
            </a:r>
          </a:p>
          <a:p>
            <a:pPr marL="171450" lvl="0" indent="-171450" algn="l" rtl="0">
              <a:spcBef>
                <a:spcPts val="0"/>
              </a:spcBef>
              <a:spcAft>
                <a:spcPts val="0"/>
              </a:spcAft>
              <a:buFontTx/>
              <a:buChar char="-"/>
            </a:pPr>
            <a:r>
              <a:rPr lang="fr-FR" b="0" baseline="0" dirty="0" smtClean="0"/>
              <a:t>Définir qui va rencontrer les parents, qui va informer les élèves ?</a:t>
            </a:r>
          </a:p>
          <a:p>
            <a:pPr marL="171450" lvl="0" indent="-171450" algn="l" rtl="0">
              <a:spcBef>
                <a:spcPts val="0"/>
              </a:spcBef>
              <a:spcAft>
                <a:spcPts val="0"/>
              </a:spcAft>
              <a:buFontTx/>
              <a:buChar char="-"/>
            </a:pPr>
            <a:r>
              <a:rPr lang="fr-FR" b="0" baseline="0" dirty="0" smtClean="0"/>
              <a:t>Rassurer les équipes</a:t>
            </a:r>
          </a:p>
          <a:p>
            <a:pPr marL="171450" lvl="0" indent="-171450" algn="l" rtl="0">
              <a:spcBef>
                <a:spcPts val="0"/>
              </a:spcBef>
              <a:spcAft>
                <a:spcPts val="0"/>
              </a:spcAft>
              <a:buFontTx/>
              <a:buChar char="-"/>
            </a:pPr>
            <a:r>
              <a:rPr lang="fr-FR" b="0" baseline="0" dirty="0" smtClean="0"/>
              <a:t>Définir les points de vigilance</a:t>
            </a:r>
          </a:p>
          <a:p>
            <a:pPr marL="171450" lvl="0" indent="-171450" algn="l" rtl="0">
              <a:spcBef>
                <a:spcPts val="0"/>
              </a:spcBef>
              <a:spcAft>
                <a:spcPts val="0"/>
              </a:spcAft>
              <a:buFontTx/>
              <a:buChar char="-"/>
            </a:pPr>
            <a:r>
              <a:rPr lang="fr-FR" b="0" baseline="0" dirty="0" smtClean="0"/>
              <a:t>Analyser la situation pour mieux y répondre</a:t>
            </a:r>
          </a:p>
          <a:p>
            <a:pPr marL="171450" lvl="0" indent="-171450" algn="l" rtl="0">
              <a:spcBef>
                <a:spcPts val="0"/>
              </a:spcBef>
              <a:spcAft>
                <a:spcPts val="0"/>
              </a:spcAft>
              <a:buFontTx/>
              <a:buChar char="-"/>
            </a:pPr>
            <a:r>
              <a:rPr lang="fr-FR" b="0" baseline="0" dirty="0" smtClean="0"/>
              <a:t>Aider les enseignants à aiguiser leur vigilance et leur reconnaissance de ces situations</a:t>
            </a:r>
          </a:p>
          <a:p>
            <a:pPr marL="171450" lvl="0" indent="-171450" algn="l" rtl="0">
              <a:spcBef>
                <a:spcPts val="0"/>
              </a:spcBef>
              <a:spcAft>
                <a:spcPts val="0"/>
              </a:spcAft>
              <a:buFontTx/>
              <a:buChar char="-"/>
            </a:pPr>
            <a:r>
              <a:rPr lang="fr-FR" b="0" baseline="0" dirty="0" smtClean="0"/>
              <a:t>Aider les enseignants à accueillir la parole de l’élève.</a:t>
            </a:r>
          </a:p>
          <a:p>
            <a:pPr marL="171450" lvl="0" indent="-171450" algn="l" rtl="0">
              <a:spcBef>
                <a:spcPts val="0"/>
              </a:spcBef>
              <a:spcAft>
                <a:spcPts val="0"/>
              </a:spcAft>
              <a:buFontTx/>
              <a:buChar char="-"/>
            </a:pPr>
            <a:r>
              <a:rPr lang="fr-FR" b="0" baseline="0" dirty="0" smtClean="0"/>
              <a:t>Savoir aider à la communication vis à vis des parents, </a:t>
            </a:r>
          </a:p>
          <a:p>
            <a:pPr marL="0" lvl="0" indent="0" algn="l" rtl="0">
              <a:spcBef>
                <a:spcPts val="0"/>
              </a:spcBef>
              <a:spcAft>
                <a:spcPts val="0"/>
              </a:spcAft>
              <a:buFontTx/>
              <a:buNone/>
            </a:pPr>
            <a:endParaRPr lang="fr-FR" baseline="0" dirty="0" smtClean="0"/>
          </a:p>
          <a:p>
            <a:pPr marL="171450" lvl="0" indent="-171450" algn="l" rtl="0">
              <a:spcBef>
                <a:spcPts val="0"/>
              </a:spcBef>
              <a:spcAft>
                <a:spcPts val="0"/>
              </a:spcAft>
              <a:buFontTx/>
              <a:buChar char="-"/>
            </a:pPr>
            <a:endParaRPr lang="fr-FR" dirty="0" smtClean="0"/>
          </a:p>
          <a:p>
            <a:pPr marL="0" lvl="0" indent="0" algn="l" rtl="0">
              <a:spcBef>
                <a:spcPts val="0"/>
              </a:spcBef>
              <a:spcAft>
                <a:spcPts val="0"/>
              </a:spcAft>
              <a:buNone/>
            </a:pPr>
            <a:endParaRPr lang="fr-FR" dirty="0" smtClean="0"/>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smtClean="0"/>
              <a:t>A</a:t>
            </a:r>
            <a:r>
              <a:rPr lang="fr-FR" baseline="0" dirty="0" smtClean="0"/>
              <a:t> évaluer chaque année</a:t>
            </a:r>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descr="paint_transparent1.png"/>
          <p:cNvPicPr preferRelativeResize="0"/>
          <p:nvPr/>
        </p:nvPicPr>
        <p:blipFill rotWithShape="1">
          <a:blip r:embed="rId2">
            <a:alphaModFix/>
          </a:blip>
          <a:srcRect l="55211"/>
          <a:stretch/>
        </p:blipFill>
        <p:spPr>
          <a:xfrm>
            <a:off x="1" y="0"/>
            <a:ext cx="4095677" cy="5143500"/>
          </a:xfrm>
          <a:prstGeom prst="rect">
            <a:avLst/>
          </a:prstGeom>
          <a:noFill/>
          <a:ln>
            <a:noFill/>
          </a:ln>
        </p:spPr>
      </p:pic>
      <p:sp>
        <p:nvSpPr>
          <p:cNvPr id="11" name="Google Shape;11;p2"/>
          <p:cNvSpPr txBox="1">
            <a:spLocks noGrp="1"/>
          </p:cNvSpPr>
          <p:nvPr>
            <p:ph type="ctrTitle"/>
          </p:nvPr>
        </p:nvSpPr>
        <p:spPr>
          <a:xfrm>
            <a:off x="3208125" y="3287225"/>
            <a:ext cx="5250300" cy="1159800"/>
          </a:xfrm>
          <a:prstGeom prst="rect">
            <a:avLst/>
          </a:prstGeom>
        </p:spPr>
        <p:txBody>
          <a:bodyPr spcFirstLastPara="1" wrap="square" lIns="91425" tIns="91425" rIns="91425" bIns="91425" anchor="b" anchorCtr="0"/>
          <a:lstStyle>
            <a:lvl1pPr lvl="0"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1pPr>
            <a:lvl2pPr lvl="1"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2pPr>
            <a:lvl3pPr lvl="2"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3pPr>
            <a:lvl4pPr lvl="3"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4pPr>
            <a:lvl5pPr lvl="4"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5pPr>
            <a:lvl6pPr lvl="5"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6pPr>
            <a:lvl7pPr lvl="6"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7pPr>
            <a:lvl8pPr lvl="7"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8pPr>
            <a:lvl9pPr lvl="8"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2"/>
        <p:cNvGrpSpPr/>
        <p:nvPr/>
      </p:nvGrpSpPr>
      <p:grpSpPr>
        <a:xfrm>
          <a:off x="0" y="0"/>
          <a:ext cx="0" cy="0"/>
          <a:chOff x="0" y="0"/>
          <a:chExt cx="0" cy="0"/>
        </a:xfrm>
      </p:grpSpPr>
      <p:pic>
        <p:nvPicPr>
          <p:cNvPr id="13" name="Google Shape;13;p3" descr="paint_transparent4.png"/>
          <p:cNvPicPr preferRelativeResize="0"/>
          <p:nvPr/>
        </p:nvPicPr>
        <p:blipFill rotWithShape="1">
          <a:blip r:embed="rId2">
            <a:alphaModFix/>
          </a:blip>
          <a:srcRect r="49954"/>
          <a:stretch/>
        </p:blipFill>
        <p:spPr>
          <a:xfrm>
            <a:off x="4567925" y="0"/>
            <a:ext cx="4576075" cy="5143524"/>
          </a:xfrm>
          <a:prstGeom prst="rect">
            <a:avLst/>
          </a:prstGeom>
          <a:noFill/>
          <a:ln>
            <a:noFill/>
          </a:ln>
        </p:spPr>
      </p:pic>
      <p:sp>
        <p:nvSpPr>
          <p:cNvPr id="14" name="Google Shape;14;p3"/>
          <p:cNvSpPr/>
          <p:nvPr/>
        </p:nvSpPr>
        <p:spPr>
          <a:xfrm>
            <a:off x="0" y="-150"/>
            <a:ext cx="53007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txBox="1">
            <a:spLocks noGrp="1"/>
          </p:cNvSpPr>
          <p:nvPr>
            <p:ph type="ctrTitle"/>
          </p:nvPr>
        </p:nvSpPr>
        <p:spPr>
          <a:xfrm>
            <a:off x="685800" y="2878750"/>
            <a:ext cx="3914700" cy="1159800"/>
          </a:xfrm>
          <a:prstGeom prst="rect">
            <a:avLst/>
          </a:prstGeom>
        </p:spPr>
        <p:txBody>
          <a:bodyPr spcFirstLastPara="1" wrap="square" lIns="91425" tIns="91425" rIns="91425" bIns="91425" anchor="b"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6" name="Google Shape;16;p3"/>
          <p:cNvSpPr txBox="1">
            <a:spLocks noGrp="1"/>
          </p:cNvSpPr>
          <p:nvPr>
            <p:ph type="subTitle" idx="1"/>
          </p:nvPr>
        </p:nvSpPr>
        <p:spPr>
          <a:xfrm>
            <a:off x="685800" y="4135454"/>
            <a:ext cx="3914700" cy="7848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1400"/>
              <a:buNone/>
              <a:defRPr sz="1400">
                <a:solidFill>
                  <a:schemeClr val="dk2"/>
                </a:solidFill>
              </a:defRPr>
            </a:lvl1pPr>
            <a:lvl2pPr lvl="1" rtl="0">
              <a:spcBef>
                <a:spcPts val="0"/>
              </a:spcBef>
              <a:spcAft>
                <a:spcPts val="0"/>
              </a:spcAft>
              <a:buClr>
                <a:schemeClr val="dk2"/>
              </a:buClr>
              <a:buSzPts val="1400"/>
              <a:buNone/>
              <a:defRPr sz="1400">
                <a:solidFill>
                  <a:schemeClr val="dk2"/>
                </a:solidFill>
              </a:defRPr>
            </a:lvl2pPr>
            <a:lvl3pPr lvl="2" rtl="0">
              <a:spcBef>
                <a:spcPts val="0"/>
              </a:spcBef>
              <a:spcAft>
                <a:spcPts val="0"/>
              </a:spcAft>
              <a:buClr>
                <a:schemeClr val="dk2"/>
              </a:buClr>
              <a:buSzPts val="1400"/>
              <a:buNone/>
              <a:defRPr sz="1400">
                <a:solidFill>
                  <a:schemeClr val="dk2"/>
                </a:solidFill>
              </a:defRPr>
            </a:lvl3pPr>
            <a:lvl4pPr lvl="3" rtl="0">
              <a:spcBef>
                <a:spcPts val="0"/>
              </a:spcBef>
              <a:spcAft>
                <a:spcPts val="0"/>
              </a:spcAft>
              <a:buClr>
                <a:schemeClr val="dk2"/>
              </a:buClr>
              <a:buSzPts val="1400"/>
              <a:buNone/>
              <a:defRPr sz="1400">
                <a:solidFill>
                  <a:schemeClr val="dk2"/>
                </a:solidFill>
              </a:defRPr>
            </a:lvl4pPr>
            <a:lvl5pPr lvl="4" rtl="0">
              <a:spcBef>
                <a:spcPts val="0"/>
              </a:spcBef>
              <a:spcAft>
                <a:spcPts val="0"/>
              </a:spcAft>
              <a:buClr>
                <a:schemeClr val="dk2"/>
              </a:buClr>
              <a:buSzPts val="1400"/>
              <a:buNone/>
              <a:defRPr sz="1400">
                <a:solidFill>
                  <a:schemeClr val="dk2"/>
                </a:solidFill>
              </a:defRPr>
            </a:lvl5pPr>
            <a:lvl6pPr lvl="5" rtl="0">
              <a:spcBef>
                <a:spcPts val="0"/>
              </a:spcBef>
              <a:spcAft>
                <a:spcPts val="0"/>
              </a:spcAft>
              <a:buClr>
                <a:schemeClr val="dk2"/>
              </a:buClr>
              <a:buSzPts val="1400"/>
              <a:buNone/>
              <a:defRPr sz="1400">
                <a:solidFill>
                  <a:schemeClr val="dk2"/>
                </a:solidFill>
              </a:defRPr>
            </a:lvl6pPr>
            <a:lvl7pPr lvl="6" rtl="0">
              <a:spcBef>
                <a:spcPts val="0"/>
              </a:spcBef>
              <a:spcAft>
                <a:spcPts val="0"/>
              </a:spcAft>
              <a:buClr>
                <a:schemeClr val="dk2"/>
              </a:buClr>
              <a:buSzPts val="1400"/>
              <a:buNone/>
              <a:defRPr sz="1400">
                <a:solidFill>
                  <a:schemeClr val="dk2"/>
                </a:solidFill>
              </a:defRPr>
            </a:lvl7pPr>
            <a:lvl8pPr lvl="7" rtl="0">
              <a:spcBef>
                <a:spcPts val="0"/>
              </a:spcBef>
              <a:spcAft>
                <a:spcPts val="0"/>
              </a:spcAft>
              <a:buClr>
                <a:schemeClr val="dk2"/>
              </a:buClr>
              <a:buSzPts val="1400"/>
              <a:buNone/>
              <a:defRPr sz="1400">
                <a:solidFill>
                  <a:schemeClr val="dk2"/>
                </a:solidFill>
              </a:defRPr>
            </a:lvl8pPr>
            <a:lvl9pPr lvl="8" rtl="0">
              <a:spcBef>
                <a:spcPts val="0"/>
              </a:spcBef>
              <a:spcAft>
                <a:spcPts val="0"/>
              </a:spcAft>
              <a:buClr>
                <a:schemeClr val="dk2"/>
              </a:buClr>
              <a:buSzPts val="1400"/>
              <a:buNone/>
              <a:defRPr sz="1400">
                <a:solidFill>
                  <a:schemeClr val="dk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circle" type="blank">
  <p:cSld name="BLANK">
    <p:spTree>
      <p:nvGrpSpPr>
        <p:cNvPr id="1" name="Shape 47"/>
        <p:cNvGrpSpPr/>
        <p:nvPr/>
      </p:nvGrpSpPr>
      <p:grpSpPr>
        <a:xfrm>
          <a:off x="0" y="0"/>
          <a:ext cx="0" cy="0"/>
          <a:chOff x="0" y="0"/>
          <a:chExt cx="0" cy="0"/>
        </a:xfrm>
      </p:grpSpPr>
      <p:pic>
        <p:nvPicPr>
          <p:cNvPr id="48" name="Google Shape;48;p10" descr="paint_transparent4.png"/>
          <p:cNvPicPr preferRelativeResize="0"/>
          <p:nvPr/>
        </p:nvPicPr>
        <p:blipFill>
          <a:blip r:embed="rId2">
            <a:alphaModFix/>
          </a:blip>
          <a:stretch>
            <a:fillRect/>
          </a:stretch>
        </p:blipFill>
        <p:spPr>
          <a:xfrm>
            <a:off x="0" y="0"/>
            <a:ext cx="9144000" cy="5143513"/>
          </a:xfrm>
          <a:prstGeom prst="rect">
            <a:avLst/>
          </a:prstGeom>
          <a:noFill/>
          <a:ln>
            <a:noFill/>
          </a:ln>
        </p:spPr>
      </p:pic>
      <p:sp>
        <p:nvSpPr>
          <p:cNvPr id="49" name="Google Shape;49;p10"/>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ctr"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rectangle">
  <p:cSld name="BLANK_1">
    <p:spTree>
      <p:nvGrpSpPr>
        <p:cNvPr id="1" name="Shape 50"/>
        <p:cNvGrpSpPr/>
        <p:nvPr/>
      </p:nvGrpSpPr>
      <p:grpSpPr>
        <a:xfrm>
          <a:off x="0" y="0"/>
          <a:ext cx="0" cy="0"/>
          <a:chOff x="0" y="0"/>
          <a:chExt cx="0" cy="0"/>
        </a:xfrm>
      </p:grpSpPr>
      <p:pic>
        <p:nvPicPr>
          <p:cNvPr id="51" name="Google Shape;51;p11" descr="paint_transparent3.png"/>
          <p:cNvPicPr preferRelativeResize="0"/>
          <p:nvPr/>
        </p:nvPicPr>
        <p:blipFill>
          <a:blip r:embed="rId2">
            <a:alphaModFix/>
          </a:blip>
          <a:stretch>
            <a:fillRect/>
          </a:stretch>
        </p:blipFill>
        <p:spPr>
          <a:xfrm>
            <a:off x="0" y="0"/>
            <a:ext cx="9144000" cy="5143503"/>
          </a:xfrm>
          <a:prstGeom prst="rect">
            <a:avLst/>
          </a:prstGeom>
          <a:noFill/>
          <a:ln>
            <a:noFill/>
          </a:ln>
        </p:spPr>
      </p:pic>
      <p:sp>
        <p:nvSpPr>
          <p:cNvPr id="52" name="Google Shape;52;p11"/>
          <p:cNvSpPr txBox="1">
            <a:spLocks noGrp="1"/>
          </p:cNvSpPr>
          <p:nvPr>
            <p:ph type="sldNum" idx="12"/>
          </p:nvPr>
        </p:nvSpPr>
        <p:spPr>
          <a:xfrm>
            <a:off x="4297650" y="4447973"/>
            <a:ext cx="548700" cy="393600"/>
          </a:xfrm>
          <a:prstGeom prst="rect">
            <a:avLst/>
          </a:prstGeom>
        </p:spPr>
        <p:txBody>
          <a:bodyPr spcFirstLastPara="1" wrap="square" lIns="91425" tIns="91425" rIns="91425" bIns="91425" anchor="ctr" anchorCtr="0">
            <a:noAutofit/>
          </a:bodyPr>
          <a:lstStyle>
            <a:lvl1pPr lvl="0" algn="ctr" rtl="0">
              <a:buNone/>
              <a:defRPr>
                <a:solidFill>
                  <a:srgbClr val="999999"/>
                </a:solidFill>
              </a:defRPr>
            </a:lvl1pPr>
            <a:lvl2pPr lvl="1" algn="ctr" rtl="0">
              <a:buNone/>
              <a:defRPr>
                <a:solidFill>
                  <a:srgbClr val="999999"/>
                </a:solidFill>
              </a:defRPr>
            </a:lvl2pPr>
            <a:lvl3pPr lvl="2" algn="ctr" rtl="0">
              <a:buNone/>
              <a:defRPr>
                <a:solidFill>
                  <a:srgbClr val="999999"/>
                </a:solidFill>
              </a:defRPr>
            </a:lvl3pPr>
            <a:lvl4pPr lvl="3" algn="ctr" rtl="0">
              <a:buNone/>
              <a:defRPr>
                <a:solidFill>
                  <a:srgbClr val="999999"/>
                </a:solidFill>
              </a:defRPr>
            </a:lvl4pPr>
            <a:lvl5pPr lvl="4" algn="ctr" rtl="0">
              <a:buNone/>
              <a:defRPr>
                <a:solidFill>
                  <a:srgbClr val="999999"/>
                </a:solidFill>
              </a:defRPr>
            </a:lvl5pPr>
            <a:lvl6pPr lvl="5" algn="ctr" rtl="0">
              <a:buNone/>
              <a:defRPr>
                <a:solidFill>
                  <a:srgbClr val="999999"/>
                </a:solidFill>
              </a:defRPr>
            </a:lvl6pPr>
            <a:lvl7pPr lvl="6" algn="ctr" rtl="0">
              <a:buNone/>
              <a:defRPr>
                <a:solidFill>
                  <a:srgbClr val="999999"/>
                </a:solidFill>
              </a:defRPr>
            </a:lvl7pPr>
            <a:lvl8pPr lvl="7" algn="ctr" rtl="0">
              <a:buNone/>
              <a:defRPr>
                <a:solidFill>
                  <a:srgbClr val="999999"/>
                </a:solidFill>
              </a:defRPr>
            </a:lvl8pPr>
            <a:lvl9pPr lvl="8" algn="ctr" rtl="0">
              <a:buNone/>
              <a:defRPr>
                <a:solidFill>
                  <a:srgbClr val="999999"/>
                </a:solidFill>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half">
  <p:cSld name="BLANK_1_1">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a:t>
            </a:fld>
            <a:endParaRPr/>
          </a:p>
        </p:txBody>
      </p:sp>
      <p:pic>
        <p:nvPicPr>
          <p:cNvPr id="55" name="Google Shape;55;p12" descr="paint_transparent1.png"/>
          <p:cNvPicPr preferRelativeResize="0"/>
          <p:nvPr/>
        </p:nvPicPr>
        <p:blipFill rotWithShape="1">
          <a:blip r:embed="rId2">
            <a:alphaModFix/>
          </a:blip>
          <a:srcRect l="27161"/>
          <a:stretch/>
        </p:blipFill>
        <p:spPr>
          <a:xfrm>
            <a:off x="0" y="0"/>
            <a:ext cx="6660552" cy="51435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FDB71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1348975"/>
            <a:ext cx="5511300" cy="8574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1pPr>
            <a:lvl2pPr lvl="1">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2pPr>
            <a:lvl3pPr lvl="2">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3pPr>
            <a:lvl4pPr lvl="3">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4pPr>
            <a:lvl5pPr lvl="4">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5pPr>
            <a:lvl6pPr lvl="5">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6pPr>
            <a:lvl7pPr lvl="6">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7pPr>
            <a:lvl8pPr lvl="7">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8pPr>
            <a:lvl9pPr lvl="8">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9pPr>
          </a:lstStyle>
          <a:p>
            <a:endParaRPr/>
          </a:p>
        </p:txBody>
      </p:sp>
      <p:sp>
        <p:nvSpPr>
          <p:cNvPr id="7" name="Google Shape;7;p1"/>
          <p:cNvSpPr txBox="1">
            <a:spLocks noGrp="1"/>
          </p:cNvSpPr>
          <p:nvPr>
            <p:ph type="body" idx="1"/>
          </p:nvPr>
        </p:nvSpPr>
        <p:spPr>
          <a:xfrm>
            <a:off x="457200" y="2244400"/>
            <a:ext cx="5511300" cy="2605200"/>
          </a:xfrm>
          <a:prstGeom prst="rect">
            <a:avLst/>
          </a:prstGeom>
          <a:noFill/>
          <a:ln>
            <a:noFill/>
          </a:ln>
        </p:spPr>
        <p:txBody>
          <a:bodyPr spcFirstLastPara="1" wrap="square" lIns="91425" tIns="91425" rIns="91425" bIns="91425" anchor="t" anchorCtr="0"/>
          <a:lstStyle>
            <a:lvl1pPr marL="457200" lvl="0" indent="-342900">
              <a:spcBef>
                <a:spcPts val="60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1pPr>
            <a:lvl2pPr marL="914400" lvl="1"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2pPr>
            <a:lvl3pPr marL="1371600" lvl="2"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3pPr>
            <a:lvl4pPr marL="1828800" lvl="3"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4pPr>
            <a:lvl5pPr marL="2286000" lvl="4"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5pPr>
            <a:lvl6pPr marL="2743200" lvl="5"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6pPr>
            <a:lvl7pPr marL="3200400" lvl="6"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7pPr>
            <a:lvl8pPr marL="3657600" lvl="7"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8pPr>
            <a:lvl9pPr marL="4114800" lvl="8"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9pPr>
          </a:lstStyle>
          <a:p>
            <a:endParaRPr/>
          </a:p>
        </p:txBody>
      </p:sp>
      <p:sp>
        <p:nvSpPr>
          <p:cNvPr id="8" name="Google Shape;8;p1"/>
          <p:cNvSpPr txBox="1">
            <a:spLocks noGrp="1"/>
          </p:cNvSpPr>
          <p:nvPr>
            <p:ph type="sldNum" idx="12"/>
          </p:nvPr>
        </p:nvSpPr>
        <p:spPr>
          <a:xfrm>
            <a:off x="8480584" y="4673651"/>
            <a:ext cx="548700" cy="393600"/>
          </a:xfrm>
          <a:prstGeom prst="rect">
            <a:avLst/>
          </a:prstGeom>
          <a:noFill/>
          <a:ln>
            <a:noFill/>
          </a:ln>
        </p:spPr>
        <p:txBody>
          <a:bodyPr spcFirstLastPara="1" wrap="square" lIns="91425" tIns="91425" rIns="91425" bIns="91425" anchor="ctr" anchorCtr="0">
            <a:noAutofit/>
          </a:bodyPr>
          <a:lstStyle>
            <a:lvl1pPr lvl="0" algn="r">
              <a:buNone/>
              <a:defRPr sz="1800">
                <a:solidFill>
                  <a:srgbClr val="FFFFFF"/>
                </a:solidFill>
                <a:latin typeface="Lato Light"/>
                <a:ea typeface="Lato Light"/>
                <a:cs typeface="Lato Light"/>
                <a:sym typeface="Lato Light"/>
              </a:defRPr>
            </a:lvl1pPr>
            <a:lvl2pPr lvl="1" algn="r">
              <a:buNone/>
              <a:defRPr sz="1800">
                <a:solidFill>
                  <a:srgbClr val="FFFFFF"/>
                </a:solidFill>
                <a:latin typeface="Lato Light"/>
                <a:ea typeface="Lato Light"/>
                <a:cs typeface="Lato Light"/>
                <a:sym typeface="Lato Light"/>
              </a:defRPr>
            </a:lvl2pPr>
            <a:lvl3pPr lvl="2" algn="r">
              <a:buNone/>
              <a:defRPr sz="1800">
                <a:solidFill>
                  <a:srgbClr val="FFFFFF"/>
                </a:solidFill>
                <a:latin typeface="Lato Light"/>
                <a:ea typeface="Lato Light"/>
                <a:cs typeface="Lato Light"/>
                <a:sym typeface="Lato Light"/>
              </a:defRPr>
            </a:lvl3pPr>
            <a:lvl4pPr lvl="3" algn="r">
              <a:buNone/>
              <a:defRPr sz="1800">
                <a:solidFill>
                  <a:srgbClr val="FFFFFF"/>
                </a:solidFill>
                <a:latin typeface="Lato Light"/>
                <a:ea typeface="Lato Light"/>
                <a:cs typeface="Lato Light"/>
                <a:sym typeface="Lato Light"/>
              </a:defRPr>
            </a:lvl4pPr>
            <a:lvl5pPr lvl="4" algn="r">
              <a:buNone/>
              <a:defRPr sz="1800">
                <a:solidFill>
                  <a:srgbClr val="FFFFFF"/>
                </a:solidFill>
                <a:latin typeface="Lato Light"/>
                <a:ea typeface="Lato Light"/>
                <a:cs typeface="Lato Light"/>
                <a:sym typeface="Lato Light"/>
              </a:defRPr>
            </a:lvl5pPr>
            <a:lvl6pPr lvl="5" algn="r">
              <a:buNone/>
              <a:defRPr sz="1800">
                <a:solidFill>
                  <a:srgbClr val="FFFFFF"/>
                </a:solidFill>
                <a:latin typeface="Lato Light"/>
                <a:ea typeface="Lato Light"/>
                <a:cs typeface="Lato Light"/>
                <a:sym typeface="Lato Light"/>
              </a:defRPr>
            </a:lvl6pPr>
            <a:lvl7pPr lvl="6" algn="r">
              <a:buNone/>
              <a:defRPr sz="1800">
                <a:solidFill>
                  <a:srgbClr val="FFFFFF"/>
                </a:solidFill>
                <a:latin typeface="Lato Light"/>
                <a:ea typeface="Lato Light"/>
                <a:cs typeface="Lato Light"/>
                <a:sym typeface="Lato Light"/>
              </a:defRPr>
            </a:lvl7pPr>
            <a:lvl8pPr lvl="7" algn="r">
              <a:buNone/>
              <a:defRPr sz="1800">
                <a:solidFill>
                  <a:srgbClr val="FFFFFF"/>
                </a:solidFill>
                <a:latin typeface="Lato Light"/>
                <a:ea typeface="Lato Light"/>
                <a:cs typeface="Lato Light"/>
                <a:sym typeface="Lato Light"/>
              </a:defRPr>
            </a:lvl8pPr>
            <a:lvl9pPr lvl="8" algn="r">
              <a:buNone/>
              <a:defRPr sz="1800">
                <a:solidFill>
                  <a:srgbClr val="FFFFFF"/>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6" r:id="rId3"/>
    <p:sldLayoutId id="2147483657" r:id="rId4"/>
    <p:sldLayoutId id="2147483658"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3.emf"/><Relationship Id="rId4" Type="http://schemas.openxmlformats.org/officeDocument/2006/relationships/package" Target="../embeddings/Microsoft_Word_Document1.docx"/></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5.png"/><Relationship Id="rId7" Type="http://schemas.openxmlformats.org/officeDocument/2006/relationships/diagramQuickStyle" Target="../diagrams/quickStyle2.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png"/><Relationship Id="rId9" Type="http://schemas.microsoft.com/office/2007/relationships/diagramDrawing" Target="../diagrams/drawing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1.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1.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99088"/>
        </a:solidFill>
        <a:effectLst/>
      </p:bgPr>
    </p:bg>
    <p:spTree>
      <p:nvGrpSpPr>
        <p:cNvPr id="1" name="Shape 59"/>
        <p:cNvGrpSpPr/>
        <p:nvPr/>
      </p:nvGrpSpPr>
      <p:grpSpPr>
        <a:xfrm>
          <a:off x="0" y="0"/>
          <a:ext cx="0" cy="0"/>
          <a:chOff x="0" y="0"/>
          <a:chExt cx="0" cy="0"/>
        </a:xfrm>
      </p:grpSpPr>
      <p:sp>
        <p:nvSpPr>
          <p:cNvPr id="60" name="Google Shape;60;p13"/>
          <p:cNvSpPr txBox="1">
            <a:spLocks noGrp="1"/>
          </p:cNvSpPr>
          <p:nvPr>
            <p:ph type="ctrTitle" idx="4294967295"/>
          </p:nvPr>
        </p:nvSpPr>
        <p:spPr>
          <a:xfrm>
            <a:off x="755576" y="3112403"/>
            <a:ext cx="6843713" cy="127317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sz="2800" b="1" dirty="0">
              <a:solidFill>
                <a:srgbClr val="FFB439"/>
              </a:solidFill>
              <a:latin typeface="Lato" panose="020B0604020202020204" charset="0"/>
              <a:ea typeface="Quicksand"/>
              <a:cs typeface="Quicksand"/>
              <a:sym typeface="Quicksand"/>
            </a:endParaRPr>
          </a:p>
        </p:txBody>
      </p:sp>
      <p:pic>
        <p:nvPicPr>
          <p:cNvPr id="61" name="Google Shape;61;p13"/>
          <p:cNvPicPr preferRelativeResize="0"/>
          <p:nvPr/>
        </p:nvPicPr>
        <p:blipFill>
          <a:blip r:embed="rId3">
            <a:alphaModFix/>
          </a:blip>
          <a:stretch>
            <a:fillRect/>
          </a:stretch>
        </p:blipFill>
        <p:spPr>
          <a:xfrm>
            <a:off x="7383203" y="0"/>
            <a:ext cx="1771413" cy="2424901"/>
          </a:xfrm>
          <a:prstGeom prst="rect">
            <a:avLst/>
          </a:prstGeom>
          <a:noFill/>
          <a:ln>
            <a:noFill/>
          </a:ln>
        </p:spPr>
      </p:pic>
      <p:sp>
        <p:nvSpPr>
          <p:cNvPr id="62" name="Google Shape;62;p13"/>
          <p:cNvSpPr txBox="1"/>
          <p:nvPr/>
        </p:nvSpPr>
        <p:spPr>
          <a:xfrm>
            <a:off x="8064300" y="0"/>
            <a:ext cx="1079700" cy="34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287F6B"/>
                </a:solidFill>
                <a:latin typeface="Raleway"/>
                <a:ea typeface="Raleway"/>
                <a:cs typeface="Raleway"/>
                <a:sym typeface="Raleway"/>
              </a:rPr>
              <a:t>2018-2020</a:t>
            </a:r>
            <a:endParaRPr>
              <a:solidFill>
                <a:srgbClr val="287F6B"/>
              </a:solidFill>
              <a:latin typeface="Raleway"/>
              <a:ea typeface="Raleway"/>
              <a:cs typeface="Raleway"/>
              <a:sym typeface="Raleway"/>
            </a:endParaRPr>
          </a:p>
        </p:txBody>
      </p:sp>
      <p:sp>
        <p:nvSpPr>
          <p:cNvPr id="63" name="Google Shape;63;p13"/>
          <p:cNvSpPr txBox="1"/>
          <p:nvPr/>
        </p:nvSpPr>
        <p:spPr>
          <a:xfrm>
            <a:off x="-108520" y="915566"/>
            <a:ext cx="9093775" cy="1728192"/>
          </a:xfrm>
          <a:prstGeom prst="rect">
            <a:avLst/>
          </a:prstGeom>
          <a:noFill/>
          <a:ln>
            <a:noFill/>
          </a:ln>
        </p:spPr>
        <p:txBody>
          <a:bodyPr spcFirstLastPara="1" wrap="square" lIns="91425" tIns="91425" rIns="91425" bIns="91425" anchor="t" anchorCtr="0">
            <a:noAutofit/>
          </a:bodyPr>
          <a:lstStyle/>
          <a:p>
            <a:pPr lvl="0" algn="ctr"/>
            <a:r>
              <a:rPr lang="fr-FR" sz="3200" dirty="0">
                <a:solidFill>
                  <a:srgbClr val="FFB439"/>
                </a:solidFill>
                <a:latin typeface="Lato" panose="020B0604020202020204" charset="0"/>
                <a:ea typeface="Quicksand"/>
                <a:cs typeface="Quicksand"/>
                <a:sym typeface="Quicksand"/>
              </a:rPr>
              <a:t>Formation Module </a:t>
            </a:r>
            <a:r>
              <a:rPr lang="fr-FR" sz="3200" dirty="0" smtClean="0">
                <a:solidFill>
                  <a:srgbClr val="FFB439"/>
                </a:solidFill>
                <a:latin typeface="Lato" panose="020B0604020202020204" charset="0"/>
                <a:ea typeface="Quicksand"/>
                <a:cs typeface="Quicksand"/>
                <a:sym typeface="Quicksand"/>
              </a:rPr>
              <a:t>5</a:t>
            </a:r>
            <a:endParaRPr lang="fr-FR" sz="3200" dirty="0">
              <a:solidFill>
                <a:srgbClr val="FFB439"/>
              </a:solidFill>
              <a:latin typeface="Lato" panose="020B0604020202020204" charset="0"/>
              <a:ea typeface="Quicksand"/>
              <a:cs typeface="Quicksand"/>
              <a:sym typeface="Quicksand"/>
            </a:endParaRPr>
          </a:p>
          <a:p>
            <a:pPr lvl="0" algn="ctr"/>
            <a:r>
              <a:rPr lang="fr-FR" sz="3200" dirty="0">
                <a:solidFill>
                  <a:srgbClr val="FFB439"/>
                </a:solidFill>
                <a:latin typeface="Lato" panose="020B0604020202020204" charset="0"/>
                <a:ea typeface="Quicksand"/>
                <a:cs typeface="Quicksand"/>
                <a:sym typeface="Quicksand"/>
              </a:rPr>
              <a:t>Protocole de traitement </a:t>
            </a:r>
            <a:br>
              <a:rPr lang="fr-FR" sz="3200" dirty="0">
                <a:solidFill>
                  <a:srgbClr val="FFB439"/>
                </a:solidFill>
                <a:latin typeface="Lato" panose="020B0604020202020204" charset="0"/>
                <a:ea typeface="Quicksand"/>
                <a:cs typeface="Quicksand"/>
                <a:sym typeface="Quicksand"/>
              </a:rPr>
            </a:br>
            <a:r>
              <a:rPr lang="fr-FR" sz="3200" dirty="0">
                <a:solidFill>
                  <a:srgbClr val="FFB439"/>
                </a:solidFill>
                <a:latin typeface="Lato" panose="020B0604020202020204" charset="0"/>
                <a:ea typeface="Quicksand"/>
                <a:cs typeface="Quicksand"/>
                <a:sym typeface="Quicksand"/>
              </a:rPr>
              <a:t>des situations de </a:t>
            </a:r>
            <a:r>
              <a:rPr lang="fr-FR" sz="3200" dirty="0" smtClean="0">
                <a:solidFill>
                  <a:srgbClr val="FFB439"/>
                </a:solidFill>
                <a:latin typeface="Lato" panose="020B0604020202020204" charset="0"/>
                <a:ea typeface="Quicksand"/>
                <a:cs typeface="Quicksand"/>
                <a:sym typeface="Quicksand"/>
              </a:rPr>
              <a:t>harcèlement </a:t>
            </a:r>
            <a:endParaRPr sz="3200" dirty="0">
              <a:solidFill>
                <a:srgbClr val="FFB439"/>
              </a:solidFill>
              <a:latin typeface="Lato" panose="020B0604020202020204" charset="0"/>
              <a:ea typeface="Quicksand"/>
              <a:cs typeface="Quicksand"/>
              <a:sym typeface="Quicksand"/>
            </a:endParaRPr>
          </a:p>
          <a:p>
            <a:pPr marL="0" lvl="0" indent="0" algn="l" rtl="0">
              <a:spcBef>
                <a:spcPts val="0"/>
              </a:spcBef>
              <a:spcAft>
                <a:spcPts val="0"/>
              </a:spcAft>
              <a:buNone/>
            </a:pPr>
            <a:endParaRPr sz="4800" dirty="0">
              <a:latin typeface="Quicksand"/>
              <a:ea typeface="Quicksand"/>
              <a:cs typeface="Quicksand"/>
              <a:sym typeface="Quicksand"/>
            </a:endParaRPr>
          </a:p>
        </p:txBody>
      </p:sp>
      <p:pic>
        <p:nvPicPr>
          <p:cNvPr id="64" name="Google Shape;64;p13"/>
          <p:cNvPicPr preferRelativeResize="0"/>
          <p:nvPr/>
        </p:nvPicPr>
        <p:blipFill>
          <a:blip r:embed="rId4">
            <a:alphaModFix/>
          </a:blip>
          <a:stretch>
            <a:fillRect/>
          </a:stretch>
        </p:blipFill>
        <p:spPr>
          <a:xfrm>
            <a:off x="0" y="0"/>
            <a:ext cx="2012900" cy="450125"/>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idx="4294967295"/>
          </p:nvPr>
        </p:nvSpPr>
        <p:spPr>
          <a:xfrm>
            <a:off x="8594725" y="4673600"/>
            <a:ext cx="549275" cy="393700"/>
          </a:xfrm>
        </p:spPr>
        <p:txBody>
          <a:bodyPr/>
          <a:lstStyle/>
          <a:p>
            <a:pPr marL="0" lvl="0" indent="0" algn="r" rtl="0">
              <a:spcBef>
                <a:spcPts val="0"/>
              </a:spcBef>
              <a:spcAft>
                <a:spcPts val="0"/>
              </a:spcAft>
              <a:buNone/>
            </a:pPr>
            <a:fld id="{00000000-1234-1234-1234-123412341234}" type="slidenum">
              <a:rPr lang="en" smtClean="0"/>
              <a:t>10</a:t>
            </a:fld>
            <a:endParaRPr lang="en"/>
          </a:p>
        </p:txBody>
      </p:sp>
      <p:graphicFrame>
        <p:nvGraphicFramePr>
          <p:cNvPr id="5" name="Objet 4"/>
          <p:cNvGraphicFramePr>
            <a:graphicFrameLocks noChangeAspect="1"/>
          </p:cNvGraphicFramePr>
          <p:nvPr>
            <p:extLst>
              <p:ext uri="{D42A27DB-BD31-4B8C-83A1-F6EECF244321}">
                <p14:modId xmlns:p14="http://schemas.microsoft.com/office/powerpoint/2010/main" val="720324244"/>
              </p:ext>
            </p:extLst>
          </p:nvPr>
        </p:nvGraphicFramePr>
        <p:xfrm>
          <a:off x="395536" y="267494"/>
          <a:ext cx="4680520" cy="4865464"/>
        </p:xfrm>
        <a:graphic>
          <a:graphicData uri="http://schemas.openxmlformats.org/presentationml/2006/ole">
            <mc:AlternateContent xmlns:mc="http://schemas.openxmlformats.org/markup-compatibility/2006">
              <mc:Choice xmlns:v="urn:schemas-microsoft-com:vml" Requires="v">
                <p:oleObj spid="_x0000_s1041" name="Document" r:id="rId4" imgW="6642100" imgH="7010400" progId="Word.Document.12">
                  <p:embed/>
                </p:oleObj>
              </mc:Choice>
              <mc:Fallback>
                <p:oleObj name="Document" r:id="rId4" imgW="6642100" imgH="7010400" progId="Word.Document.12">
                  <p:embed/>
                  <p:pic>
                    <p:nvPicPr>
                      <p:cNvPr id="0" name=""/>
                      <p:cNvPicPr/>
                      <p:nvPr/>
                    </p:nvPicPr>
                    <p:blipFill>
                      <a:blip r:embed="rId5"/>
                      <a:stretch>
                        <a:fillRect/>
                      </a:stretch>
                    </p:blipFill>
                    <p:spPr>
                      <a:xfrm>
                        <a:off x="395536" y="267494"/>
                        <a:ext cx="4680520" cy="4865464"/>
                      </a:xfrm>
                      <a:prstGeom prst="rect">
                        <a:avLst/>
                      </a:prstGeom>
                    </p:spPr>
                  </p:pic>
                </p:oleObj>
              </mc:Fallback>
            </mc:AlternateContent>
          </a:graphicData>
        </a:graphic>
      </p:graphicFrame>
    </p:spTree>
    <p:extLst>
      <p:ext uri="{BB962C8B-B14F-4D97-AF65-F5344CB8AC3E}">
        <p14:creationId xmlns:p14="http://schemas.microsoft.com/office/powerpoint/2010/main" val="999354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51520" y="627534"/>
            <a:ext cx="8352928" cy="1159800"/>
          </a:xfrm>
        </p:spPr>
        <p:txBody>
          <a:bodyPr/>
          <a:lstStyle/>
          <a:p>
            <a:r>
              <a:rPr lang="fr-FR" sz="3200" dirty="0" err="1"/>
              <a:t>https</a:t>
            </a:r>
            <a:r>
              <a:rPr lang="fr-FR" sz="3200" dirty="0"/>
              <a:t>://</a:t>
            </a:r>
            <a:r>
              <a:rPr lang="fr-FR" sz="3200" dirty="0" err="1"/>
              <a:t>fr.padlet.com</a:t>
            </a:r>
            <a:r>
              <a:rPr lang="fr-FR" sz="3200" dirty="0"/>
              <a:t>/</a:t>
            </a:r>
            <a:r>
              <a:rPr lang="fr-FR" sz="3200" dirty="0" err="1"/>
              <a:t>stfmiraut</a:t>
            </a:r>
            <a:r>
              <a:rPr lang="fr-FR" sz="3200" dirty="0"/>
              <a:t>/</a:t>
            </a:r>
            <a:r>
              <a:rPr lang="fr-FR" sz="3200" dirty="0" err="1"/>
              <a:t>cyberviolences</a:t>
            </a:r>
            <a:endParaRPr lang="fr-FR" sz="3200" dirty="0"/>
          </a:p>
        </p:txBody>
      </p:sp>
      <p:pic>
        <p:nvPicPr>
          <p:cNvPr id="4" name="Image 3" descr="Capture d’écran 2019-01-07 à 20.27.3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55726"/>
            <a:ext cx="6172200" cy="1803400"/>
          </a:xfrm>
          <a:prstGeom prst="rect">
            <a:avLst/>
          </a:prstGeom>
        </p:spPr>
      </p:pic>
    </p:spTree>
    <p:extLst>
      <p:ext uri="{BB962C8B-B14F-4D97-AF65-F5344CB8AC3E}">
        <p14:creationId xmlns:p14="http://schemas.microsoft.com/office/powerpoint/2010/main" val="136644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9"/>
          <p:cNvSpPr txBox="1">
            <a:spLocks noGrp="1"/>
          </p:cNvSpPr>
          <p:nvPr>
            <p:ph type="ctrTitle" idx="4294967295"/>
          </p:nvPr>
        </p:nvSpPr>
        <p:spPr>
          <a:xfrm>
            <a:off x="2140050" y="872875"/>
            <a:ext cx="48639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b="1" dirty="0">
                <a:solidFill>
                  <a:srgbClr val="199088"/>
                </a:solidFill>
                <a:highlight>
                  <a:srgbClr val="FFB439"/>
                </a:highlight>
                <a:latin typeface="Lato"/>
                <a:ea typeface="Lato"/>
                <a:cs typeface="Lato"/>
                <a:sym typeface="Lato"/>
              </a:rPr>
              <a:t>Merci</a:t>
            </a:r>
            <a:endParaRPr sz="6000" b="1" dirty="0">
              <a:solidFill>
                <a:srgbClr val="199088"/>
              </a:solidFill>
              <a:highlight>
                <a:srgbClr val="FFB439"/>
              </a:highlight>
              <a:latin typeface="Lato"/>
              <a:ea typeface="Lato"/>
              <a:cs typeface="Lato"/>
              <a:sym typeface="Lato"/>
            </a:endParaRPr>
          </a:p>
        </p:txBody>
      </p:sp>
      <p:sp>
        <p:nvSpPr>
          <p:cNvPr id="226" name="Google Shape;226;p29"/>
          <p:cNvSpPr txBox="1">
            <a:spLocks noGrp="1"/>
          </p:cNvSpPr>
          <p:nvPr>
            <p:ph type="subTitle" idx="4294967295"/>
          </p:nvPr>
        </p:nvSpPr>
        <p:spPr>
          <a:xfrm>
            <a:off x="2140050" y="2072430"/>
            <a:ext cx="4863900" cy="7848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3600" dirty="0">
                <a:solidFill>
                  <a:srgbClr val="199088"/>
                </a:solidFill>
              </a:rPr>
              <a:t>Des questions ?</a:t>
            </a:r>
            <a:endParaRPr sz="3600" dirty="0">
              <a:solidFill>
                <a:srgbClr val="199088"/>
              </a:solidFill>
            </a:endParaRPr>
          </a:p>
        </p:txBody>
      </p:sp>
      <p:sp>
        <p:nvSpPr>
          <p:cNvPr id="227" name="Google Shape;227;p29"/>
          <p:cNvSpPr txBox="1">
            <a:spLocks noGrp="1"/>
          </p:cNvSpPr>
          <p:nvPr>
            <p:ph type="body" idx="4294967295"/>
          </p:nvPr>
        </p:nvSpPr>
        <p:spPr>
          <a:xfrm>
            <a:off x="2140050" y="2896928"/>
            <a:ext cx="4863900" cy="13737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endParaRPr sz="1400" dirty="0">
              <a:solidFill>
                <a:srgbClr val="FFFFFF"/>
              </a:solidFill>
            </a:endParaRPr>
          </a:p>
          <a:p>
            <a:pPr marL="0" lvl="0" indent="0" algn="ctr" rtl="0">
              <a:spcBef>
                <a:spcPts val="600"/>
              </a:spcBef>
              <a:spcAft>
                <a:spcPts val="0"/>
              </a:spcAft>
              <a:buNone/>
            </a:pPr>
            <a:r>
              <a:rPr lang="en" sz="1400" dirty="0">
                <a:solidFill>
                  <a:srgbClr val="199088"/>
                </a:solidFill>
              </a:rPr>
              <a:t>ref-acver-nah@ac-versailles.fr</a:t>
            </a:r>
            <a:endParaRPr sz="1400" dirty="0">
              <a:solidFill>
                <a:srgbClr val="199088"/>
              </a:solidFill>
            </a:endParaRPr>
          </a:p>
          <a:p>
            <a:pPr marL="0" lvl="0" indent="0" algn="ctr" rtl="0">
              <a:spcBef>
                <a:spcPts val="600"/>
              </a:spcBef>
              <a:spcAft>
                <a:spcPts val="0"/>
              </a:spcAft>
              <a:buNone/>
            </a:pPr>
            <a:endParaRPr sz="1400" dirty="0">
              <a:solidFill>
                <a:srgbClr val="199088"/>
              </a:solidFill>
            </a:endParaRPr>
          </a:p>
        </p:txBody>
      </p:sp>
      <p:sp>
        <p:nvSpPr>
          <p:cNvPr id="228" name="Google Shape;228;p29"/>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12</a:t>
            </a:fld>
            <a:endParaRPr/>
          </a:p>
        </p:txBody>
      </p:sp>
      <p:pic>
        <p:nvPicPr>
          <p:cNvPr id="229" name="Google Shape;229;p29"/>
          <p:cNvPicPr preferRelativeResize="0"/>
          <p:nvPr/>
        </p:nvPicPr>
        <p:blipFill>
          <a:blip r:embed="rId3">
            <a:alphaModFix/>
          </a:blip>
          <a:stretch>
            <a:fillRect/>
          </a:stretch>
        </p:blipFill>
        <p:spPr>
          <a:xfrm>
            <a:off x="0" y="0"/>
            <a:ext cx="2012900" cy="450125"/>
          </a:xfrm>
          <a:prstGeom prst="rect">
            <a:avLst/>
          </a:prstGeom>
          <a:noFill/>
          <a:ln>
            <a:noFill/>
          </a:ln>
        </p:spPr>
      </p:pic>
      <p:pic>
        <p:nvPicPr>
          <p:cNvPr id="230" name="Google Shape;230;p29"/>
          <p:cNvPicPr preferRelativeResize="0"/>
          <p:nvPr/>
        </p:nvPicPr>
        <p:blipFill>
          <a:blip r:embed="rId4">
            <a:alphaModFix/>
          </a:blip>
          <a:stretch>
            <a:fillRect/>
          </a:stretch>
        </p:blipFill>
        <p:spPr>
          <a:xfrm>
            <a:off x="8151350" y="0"/>
            <a:ext cx="992650" cy="1358850"/>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7" name="Google Shape;97;p17"/>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pic>
        <p:nvPicPr>
          <p:cNvPr id="98" name="Google Shape;98;p17"/>
          <p:cNvPicPr preferRelativeResize="0"/>
          <p:nvPr/>
        </p:nvPicPr>
        <p:blipFill>
          <a:blip r:embed="rId3">
            <a:alphaModFix/>
          </a:blip>
          <a:stretch>
            <a:fillRect/>
          </a:stretch>
        </p:blipFill>
        <p:spPr>
          <a:xfrm>
            <a:off x="0" y="0"/>
            <a:ext cx="2012900" cy="450125"/>
          </a:xfrm>
          <a:prstGeom prst="rect">
            <a:avLst/>
          </a:prstGeom>
          <a:noFill/>
          <a:ln>
            <a:noFill/>
          </a:ln>
        </p:spPr>
      </p:pic>
      <p:pic>
        <p:nvPicPr>
          <p:cNvPr id="99" name="Google Shape;99;p17"/>
          <p:cNvPicPr preferRelativeResize="0"/>
          <p:nvPr/>
        </p:nvPicPr>
        <p:blipFill>
          <a:blip r:embed="rId4">
            <a:alphaModFix/>
          </a:blip>
          <a:stretch>
            <a:fillRect/>
          </a:stretch>
        </p:blipFill>
        <p:spPr>
          <a:xfrm>
            <a:off x="8151350" y="0"/>
            <a:ext cx="992650" cy="1358850"/>
          </a:xfrm>
          <a:prstGeom prst="rect">
            <a:avLst/>
          </a:prstGeom>
          <a:noFill/>
          <a:ln>
            <a:noFill/>
          </a:ln>
        </p:spPr>
      </p:pic>
      <p:sp>
        <p:nvSpPr>
          <p:cNvPr id="2" name="Rectangle 1"/>
          <p:cNvSpPr/>
          <p:nvPr/>
        </p:nvSpPr>
        <p:spPr>
          <a:xfrm>
            <a:off x="1331640" y="267494"/>
            <a:ext cx="6696744" cy="584776"/>
          </a:xfrm>
          <a:prstGeom prst="rect">
            <a:avLst/>
          </a:prstGeom>
        </p:spPr>
        <p:txBody>
          <a:bodyPr wrap="square">
            <a:spAutoFit/>
          </a:bodyPr>
          <a:lstStyle/>
          <a:p>
            <a:pPr algn="ctr"/>
            <a:r>
              <a:rPr lang="fr-FR" sz="3200" u="sng" dirty="0">
                <a:solidFill>
                  <a:srgbClr val="199088"/>
                </a:solidFill>
                <a:latin typeface="Lato" panose="020B0604020202020204" charset="0"/>
              </a:rPr>
              <a:t>3</a:t>
            </a:r>
            <a:r>
              <a:rPr lang="fr-FR" sz="3200" u="sng" dirty="0" smtClean="0">
                <a:solidFill>
                  <a:srgbClr val="199088"/>
                </a:solidFill>
                <a:latin typeface="Lato" panose="020B0604020202020204" charset="0"/>
              </a:rPr>
              <a:t>. Rédiger un protocole</a:t>
            </a:r>
            <a:endParaRPr lang="fr-FR" sz="3200" u="sng" dirty="0">
              <a:solidFill>
                <a:srgbClr val="199088"/>
              </a:solidFill>
              <a:latin typeface="Lato" panose="020B0604020202020204" charset="0"/>
            </a:endParaRPr>
          </a:p>
        </p:txBody>
      </p:sp>
      <p:sp>
        <p:nvSpPr>
          <p:cNvPr id="3" name="Rectangle 2"/>
          <p:cNvSpPr/>
          <p:nvPr/>
        </p:nvSpPr>
        <p:spPr>
          <a:xfrm>
            <a:off x="23762" y="1203598"/>
            <a:ext cx="6996509" cy="461665"/>
          </a:xfrm>
          <a:prstGeom prst="rect">
            <a:avLst/>
          </a:prstGeom>
        </p:spPr>
        <p:txBody>
          <a:bodyPr wrap="square">
            <a:spAutoFit/>
          </a:bodyPr>
          <a:lstStyle/>
          <a:p>
            <a:endParaRPr lang="fr-FR" sz="2400" dirty="0"/>
          </a:p>
        </p:txBody>
      </p:sp>
      <p:graphicFrame>
        <p:nvGraphicFramePr>
          <p:cNvPr id="8" name="Espace réservé du contenu 5"/>
          <p:cNvGraphicFramePr>
            <a:graphicFrameLocks/>
          </p:cNvGraphicFramePr>
          <p:nvPr>
            <p:extLst>
              <p:ext uri="{D42A27DB-BD31-4B8C-83A1-F6EECF244321}">
                <p14:modId xmlns:p14="http://schemas.microsoft.com/office/powerpoint/2010/main" val="1963658882"/>
              </p:ext>
            </p:extLst>
          </p:nvPr>
        </p:nvGraphicFramePr>
        <p:xfrm>
          <a:off x="683568" y="1851670"/>
          <a:ext cx="7031508" cy="303678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Espace réservé du contenu 4"/>
          <p:cNvSpPr txBox="1">
            <a:spLocks/>
          </p:cNvSpPr>
          <p:nvPr/>
        </p:nvSpPr>
        <p:spPr>
          <a:xfrm>
            <a:off x="467544" y="1347614"/>
            <a:ext cx="8229600" cy="704478"/>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274320" marR="0" lvl="0" indent="-274320" algn="l" defTabSz="914400" rtl="0" eaLnBrk="1" fontAlgn="auto" latinLnBrk="0" hangingPunct="1">
              <a:lnSpc>
                <a:spcPct val="100000"/>
              </a:lnSpc>
              <a:spcBef>
                <a:spcPts val="600"/>
              </a:spcBef>
              <a:spcAft>
                <a:spcPts val="0"/>
              </a:spcAft>
              <a:buClr>
                <a:srgbClr val="0F6FC6"/>
              </a:buClr>
              <a:buSzPct val="76000"/>
              <a:buFont typeface="Wingdings 3"/>
              <a:buChar char=""/>
              <a:tabLst/>
              <a:defRPr/>
            </a:pPr>
            <a:r>
              <a:rPr kumimoji="0" lang="fr-FR" sz="2600" b="0" i="0" u="none" strike="noStrike" kern="1200" cap="none" spc="0" normalizeH="0" baseline="0" noProof="0" dirty="0" smtClean="0">
                <a:ln>
                  <a:noFill/>
                </a:ln>
                <a:solidFill>
                  <a:srgbClr val="199088"/>
                </a:solidFill>
                <a:effectLst/>
                <a:uLnTx/>
                <a:uFillTx/>
                <a:latin typeface="Lato" panose="020B0604020202020204" charset="0"/>
              </a:rPr>
              <a:t>Travail à partir de la fiche d’accompagnement</a:t>
            </a:r>
            <a:endParaRPr kumimoji="0" lang="fr-FR" sz="2600" b="0" i="0" u="none" strike="noStrike" kern="1200" cap="none" spc="0" normalizeH="0" baseline="0" noProof="0" dirty="0">
              <a:ln>
                <a:noFill/>
              </a:ln>
              <a:solidFill>
                <a:srgbClr val="199088"/>
              </a:solidFill>
              <a:effectLst/>
              <a:uLnTx/>
              <a:uFillTx/>
              <a:latin typeface="Lato" panose="020B0604020202020204" charset="0"/>
            </a:endParaRPr>
          </a:p>
        </p:txBody>
      </p:sp>
    </p:spTree>
    <p:extLst>
      <p:ext uri="{BB962C8B-B14F-4D97-AF65-F5344CB8AC3E}">
        <p14:creationId xmlns:p14="http://schemas.microsoft.com/office/powerpoint/2010/main" val="12090371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8"/>
          <p:cNvSpPr txBox="1">
            <a:spLocks noGrp="1"/>
          </p:cNvSpPr>
          <p:nvPr>
            <p:ph type="ctrTitle"/>
          </p:nvPr>
        </p:nvSpPr>
        <p:spPr>
          <a:xfrm>
            <a:off x="410998" y="-829445"/>
            <a:ext cx="7740352" cy="1961035"/>
          </a:xfrm>
          <a:prstGeom prst="rect">
            <a:avLst/>
          </a:prstGeom>
        </p:spPr>
        <p:txBody>
          <a:bodyPr spcFirstLastPara="1" wrap="square" lIns="91425" tIns="91425" rIns="91425" bIns="91425" anchor="b" anchorCtr="0">
            <a:noAutofit/>
          </a:bodyPr>
          <a:lstStyle/>
          <a:p>
            <a:pPr lvl="0" algn="ctr"/>
            <a:r>
              <a:rPr lang="fr-FR" sz="3200" u="sng" dirty="0">
                <a:solidFill>
                  <a:srgbClr val="199088"/>
                </a:solidFill>
              </a:rPr>
              <a:t>Questionnement autour du protocole</a:t>
            </a:r>
            <a:endParaRPr sz="3200" u="sng" dirty="0">
              <a:solidFill>
                <a:srgbClr val="199088"/>
              </a:solidFill>
            </a:endParaRPr>
          </a:p>
        </p:txBody>
      </p:sp>
      <p:sp>
        <p:nvSpPr>
          <p:cNvPr id="107" name="Google Shape;107;p18"/>
          <p:cNvSpPr txBox="1">
            <a:spLocks noGrp="1"/>
          </p:cNvSpPr>
          <p:nvPr>
            <p:ph type="sldNum" idx="4294967295"/>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dirty="0"/>
          </a:p>
        </p:txBody>
      </p:sp>
      <p:pic>
        <p:nvPicPr>
          <p:cNvPr id="108" name="Google Shape;108;p18"/>
          <p:cNvPicPr preferRelativeResize="0"/>
          <p:nvPr/>
        </p:nvPicPr>
        <p:blipFill>
          <a:blip r:embed="rId3">
            <a:alphaModFix/>
          </a:blip>
          <a:stretch>
            <a:fillRect/>
          </a:stretch>
        </p:blipFill>
        <p:spPr>
          <a:xfrm>
            <a:off x="0" y="0"/>
            <a:ext cx="2012900" cy="450125"/>
          </a:xfrm>
          <a:prstGeom prst="rect">
            <a:avLst/>
          </a:prstGeom>
          <a:noFill/>
          <a:ln>
            <a:noFill/>
          </a:ln>
        </p:spPr>
      </p:pic>
      <p:pic>
        <p:nvPicPr>
          <p:cNvPr id="109" name="Google Shape;109;p18"/>
          <p:cNvPicPr preferRelativeResize="0"/>
          <p:nvPr/>
        </p:nvPicPr>
        <p:blipFill>
          <a:blip r:embed="rId4">
            <a:alphaModFix/>
          </a:blip>
          <a:stretch>
            <a:fillRect/>
          </a:stretch>
        </p:blipFill>
        <p:spPr>
          <a:xfrm>
            <a:off x="8151350" y="0"/>
            <a:ext cx="992650" cy="1358850"/>
          </a:xfrm>
          <a:prstGeom prst="rect">
            <a:avLst/>
          </a:prstGeom>
          <a:noFill/>
          <a:ln>
            <a:noFill/>
          </a:ln>
        </p:spPr>
      </p:pic>
      <p:sp>
        <p:nvSpPr>
          <p:cNvPr id="13" name="Espace réservé du contenu 4"/>
          <p:cNvSpPr txBox="1">
            <a:spLocks/>
          </p:cNvSpPr>
          <p:nvPr/>
        </p:nvSpPr>
        <p:spPr>
          <a:xfrm>
            <a:off x="251520" y="1131590"/>
            <a:ext cx="8892480" cy="493776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274320" marR="0" lvl="0" indent="-274320" algn="l" defTabSz="914400" rtl="0" eaLnBrk="1" fontAlgn="auto" latinLnBrk="0" hangingPunct="1">
              <a:lnSpc>
                <a:spcPct val="100000"/>
              </a:lnSpc>
              <a:spcBef>
                <a:spcPts val="600"/>
              </a:spcBef>
              <a:spcAft>
                <a:spcPts val="0"/>
              </a:spcAft>
              <a:buClr>
                <a:srgbClr val="0F6FC6"/>
              </a:buClr>
              <a:buSzPct val="76000"/>
              <a:buFont typeface="Wingdings 3"/>
              <a:buChar char=""/>
              <a:tabLst/>
              <a:defRPr/>
            </a:pPr>
            <a:r>
              <a:rPr kumimoji="0" lang="fr-FR" sz="2400" b="0" i="0" u="none" strike="noStrike" kern="1200" cap="none" spc="0" normalizeH="0" baseline="0" noProof="0" dirty="0" smtClean="0">
                <a:ln>
                  <a:noFill/>
                </a:ln>
                <a:solidFill>
                  <a:srgbClr val="199088"/>
                </a:solidFill>
                <a:effectLst/>
                <a:uLnTx/>
                <a:uFillTx/>
                <a:latin typeface="Lato" panose="020B0604020202020204" charset="0"/>
              </a:rPr>
              <a:t>Pour qui ? Les élèves, les parents, les  adultes de l’établissement, les partenaires</a:t>
            </a:r>
          </a:p>
          <a:p>
            <a:pPr marL="274320" marR="0" lvl="0" indent="-274320" algn="l" defTabSz="914400" rtl="0" eaLnBrk="1" fontAlgn="auto" latinLnBrk="0" hangingPunct="1">
              <a:lnSpc>
                <a:spcPct val="100000"/>
              </a:lnSpc>
              <a:spcBef>
                <a:spcPts val="600"/>
              </a:spcBef>
              <a:spcAft>
                <a:spcPts val="0"/>
              </a:spcAft>
              <a:buClr>
                <a:srgbClr val="0F6FC6"/>
              </a:buClr>
              <a:buSzPct val="76000"/>
              <a:buFont typeface="Wingdings 3"/>
              <a:buChar char=""/>
              <a:tabLst/>
              <a:defRPr/>
            </a:pPr>
            <a:r>
              <a:rPr kumimoji="0" lang="fr-FR" sz="2400" b="0" i="0" u="none" strike="noStrike" kern="1200" cap="none" spc="0" normalizeH="0" baseline="0" noProof="0" dirty="0" smtClean="0">
                <a:ln>
                  <a:noFill/>
                </a:ln>
                <a:solidFill>
                  <a:srgbClr val="199088"/>
                </a:solidFill>
                <a:effectLst/>
                <a:uLnTx/>
                <a:uFillTx/>
                <a:latin typeface="Lato" panose="020B0604020202020204" charset="0"/>
              </a:rPr>
              <a:t>Pour quoi ? Avoir une pratique commune définie et travaillée en collectif</a:t>
            </a:r>
          </a:p>
          <a:p>
            <a:pPr marL="274320" marR="0" lvl="0" indent="-274320" algn="l" defTabSz="914400" rtl="0" eaLnBrk="1" fontAlgn="auto" latinLnBrk="0" hangingPunct="1">
              <a:lnSpc>
                <a:spcPct val="100000"/>
              </a:lnSpc>
              <a:spcBef>
                <a:spcPts val="600"/>
              </a:spcBef>
              <a:spcAft>
                <a:spcPts val="0"/>
              </a:spcAft>
              <a:buClr>
                <a:srgbClr val="0F6FC6"/>
              </a:buClr>
              <a:buSzPct val="76000"/>
              <a:buFont typeface="Wingdings 3"/>
              <a:buChar char=""/>
              <a:tabLst/>
              <a:defRPr/>
            </a:pPr>
            <a:r>
              <a:rPr kumimoji="0" lang="fr-FR" sz="2400" b="0" i="0" u="none" strike="noStrike" kern="1200" cap="none" spc="0" normalizeH="0" baseline="0" noProof="0" dirty="0" smtClean="0">
                <a:ln>
                  <a:noFill/>
                </a:ln>
                <a:solidFill>
                  <a:srgbClr val="199088"/>
                </a:solidFill>
                <a:effectLst/>
                <a:uLnTx/>
                <a:uFillTx/>
                <a:latin typeface="Lato" panose="020B0604020202020204" charset="0"/>
              </a:rPr>
              <a:t>Avec qui ? Les membres du pole ressource, la direction de l’établissement ou école</a:t>
            </a:r>
          </a:p>
          <a:p>
            <a:pPr marL="274320" marR="0" lvl="0" indent="-274320" algn="l" defTabSz="914400" rtl="0" eaLnBrk="1" fontAlgn="auto" latinLnBrk="0" hangingPunct="1">
              <a:lnSpc>
                <a:spcPct val="100000"/>
              </a:lnSpc>
              <a:spcBef>
                <a:spcPts val="600"/>
              </a:spcBef>
              <a:spcAft>
                <a:spcPts val="0"/>
              </a:spcAft>
              <a:buClr>
                <a:srgbClr val="0F6FC6"/>
              </a:buClr>
              <a:buSzPct val="76000"/>
              <a:buFont typeface="Wingdings 3"/>
              <a:buChar char=""/>
              <a:tabLst/>
              <a:defRPr/>
            </a:pPr>
            <a:r>
              <a:rPr kumimoji="0" lang="fr-FR" sz="2400" b="0" i="0" u="none" strike="noStrike" kern="1200" cap="none" spc="0" normalizeH="0" baseline="0" noProof="0" dirty="0" smtClean="0">
                <a:ln>
                  <a:noFill/>
                </a:ln>
                <a:solidFill>
                  <a:srgbClr val="199088"/>
                </a:solidFill>
                <a:effectLst/>
                <a:uLnTx/>
                <a:uFillTx/>
                <a:latin typeface="Lato" panose="020B0604020202020204" charset="0"/>
              </a:rPr>
              <a:t>Quand ? A quel moment présenter le protocole ?</a:t>
            </a:r>
          </a:p>
          <a:p>
            <a:pPr marL="274320" marR="0" lvl="0" indent="-274320" algn="l" defTabSz="914400" rtl="0" eaLnBrk="1" fontAlgn="auto" latinLnBrk="0" hangingPunct="1">
              <a:lnSpc>
                <a:spcPct val="100000"/>
              </a:lnSpc>
              <a:spcBef>
                <a:spcPts val="600"/>
              </a:spcBef>
              <a:spcAft>
                <a:spcPts val="0"/>
              </a:spcAft>
              <a:buClr>
                <a:srgbClr val="0F6FC6"/>
              </a:buClr>
              <a:buSzPct val="76000"/>
              <a:buFont typeface="Wingdings 3"/>
              <a:buChar char=""/>
              <a:tabLst/>
              <a:defRPr/>
            </a:pPr>
            <a:r>
              <a:rPr kumimoji="0" lang="fr-FR" sz="2400" b="0" i="0" u="none" strike="noStrike" kern="1200" cap="none" spc="0" normalizeH="0" baseline="0" noProof="0" dirty="0" smtClean="0">
                <a:ln>
                  <a:noFill/>
                </a:ln>
                <a:solidFill>
                  <a:srgbClr val="199088"/>
                </a:solidFill>
                <a:effectLst/>
                <a:uLnTx/>
                <a:uFillTx/>
                <a:latin typeface="Lato" panose="020B0604020202020204" charset="0"/>
              </a:rPr>
              <a:t>Où ? Dans quelles instances ?</a:t>
            </a:r>
          </a:p>
          <a:p>
            <a:pPr marL="274320" marR="0" lvl="0" indent="-274320" algn="l" defTabSz="914400" rtl="0" eaLnBrk="1" fontAlgn="auto" latinLnBrk="0" hangingPunct="1">
              <a:lnSpc>
                <a:spcPct val="100000"/>
              </a:lnSpc>
              <a:spcBef>
                <a:spcPts val="600"/>
              </a:spcBef>
              <a:spcAft>
                <a:spcPts val="0"/>
              </a:spcAft>
              <a:buClr>
                <a:srgbClr val="0F6FC6"/>
              </a:buClr>
              <a:buSzPct val="76000"/>
              <a:buFont typeface="Wingdings 3"/>
              <a:buChar char=""/>
              <a:tabLst/>
              <a:defRPr/>
            </a:pPr>
            <a:r>
              <a:rPr kumimoji="0" lang="fr-FR" sz="2400" b="0" i="0" u="none" strike="noStrike" kern="1200" cap="none" spc="0" normalizeH="0" baseline="0" noProof="0" dirty="0" smtClean="0">
                <a:ln>
                  <a:noFill/>
                </a:ln>
                <a:solidFill>
                  <a:srgbClr val="199088"/>
                </a:solidFill>
                <a:effectLst/>
                <a:uLnTx/>
                <a:uFillTx/>
                <a:latin typeface="Lato" panose="020B0604020202020204" charset="0"/>
              </a:rPr>
              <a:t>Comment ? sur quel support ( site internet, carnet de liaison)</a:t>
            </a:r>
            <a:endParaRPr kumimoji="0" lang="fr-FR" sz="2400" b="0" i="0" u="none" strike="noStrike" kern="1200" cap="none" spc="0" normalizeH="0" baseline="0" noProof="0" dirty="0">
              <a:ln>
                <a:noFill/>
              </a:ln>
              <a:solidFill>
                <a:srgbClr val="199088"/>
              </a:solidFill>
              <a:effectLst/>
              <a:uLnTx/>
              <a:uFillTx/>
              <a:latin typeface="Lato" panose="020B060402020202020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1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rgbClr val="999999"/>
                </a:solidFill>
              </a:rPr>
              <a:t>2</a:t>
            </a:fld>
            <a:endParaRPr>
              <a:solidFill>
                <a:srgbClr val="999999"/>
              </a:solidFill>
            </a:endParaRPr>
          </a:p>
        </p:txBody>
      </p:sp>
      <p:pic>
        <p:nvPicPr>
          <p:cNvPr id="72" name="Google Shape;72;p14"/>
          <p:cNvPicPr preferRelativeResize="0"/>
          <p:nvPr/>
        </p:nvPicPr>
        <p:blipFill>
          <a:blip r:embed="rId3">
            <a:alphaModFix/>
          </a:blip>
          <a:stretch>
            <a:fillRect/>
          </a:stretch>
        </p:blipFill>
        <p:spPr>
          <a:xfrm>
            <a:off x="8151350" y="0"/>
            <a:ext cx="992650" cy="1358850"/>
          </a:xfrm>
          <a:prstGeom prst="rect">
            <a:avLst/>
          </a:prstGeom>
          <a:noFill/>
          <a:ln>
            <a:noFill/>
          </a:ln>
        </p:spPr>
      </p:pic>
      <p:sp>
        <p:nvSpPr>
          <p:cNvPr id="2" name="Rectangle 1"/>
          <p:cNvSpPr/>
          <p:nvPr/>
        </p:nvSpPr>
        <p:spPr>
          <a:xfrm>
            <a:off x="3299058" y="679425"/>
            <a:ext cx="1624739" cy="400110"/>
          </a:xfrm>
          <a:prstGeom prst="rect">
            <a:avLst/>
          </a:prstGeom>
        </p:spPr>
        <p:txBody>
          <a:bodyPr wrap="none">
            <a:spAutoFit/>
          </a:bodyPr>
          <a:lstStyle/>
          <a:p>
            <a:r>
              <a:rPr lang="fr-FR" sz="2000" u="sng" dirty="0">
                <a:solidFill>
                  <a:srgbClr val="199088"/>
                </a:solidFill>
                <a:latin typeface="Lato" panose="020B0604020202020204" charset="0"/>
              </a:rPr>
              <a:t>Présentation </a:t>
            </a:r>
            <a:endParaRPr lang="fr-FR" sz="2000" dirty="0">
              <a:solidFill>
                <a:srgbClr val="199088"/>
              </a:solidFill>
              <a:latin typeface="Lato" panose="020B060402020202020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1635646"/>
            <a:ext cx="3346301" cy="1903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1248658"/>
            <a:ext cx="1944216" cy="1572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0312" y="1523206"/>
            <a:ext cx="1711387" cy="1706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66" y="0"/>
            <a:ext cx="2011363"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9" name="Google Shape;89;p1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pic>
        <p:nvPicPr>
          <p:cNvPr id="90" name="Google Shape;90;p16"/>
          <p:cNvPicPr preferRelativeResize="0"/>
          <p:nvPr/>
        </p:nvPicPr>
        <p:blipFill>
          <a:blip r:embed="rId3">
            <a:alphaModFix/>
          </a:blip>
          <a:stretch>
            <a:fillRect/>
          </a:stretch>
        </p:blipFill>
        <p:spPr>
          <a:xfrm>
            <a:off x="8151350" y="0"/>
            <a:ext cx="992650" cy="1358850"/>
          </a:xfrm>
          <a:prstGeom prst="rect">
            <a:avLst/>
          </a:prstGeom>
          <a:noFill/>
          <a:ln>
            <a:noFill/>
          </a:ln>
        </p:spPr>
      </p:pic>
      <p:sp>
        <p:nvSpPr>
          <p:cNvPr id="2" name="Rectangle 1"/>
          <p:cNvSpPr/>
          <p:nvPr/>
        </p:nvSpPr>
        <p:spPr>
          <a:xfrm>
            <a:off x="1005680" y="696987"/>
            <a:ext cx="4358407" cy="461665"/>
          </a:xfrm>
          <a:prstGeom prst="rect">
            <a:avLst/>
          </a:prstGeom>
        </p:spPr>
        <p:txBody>
          <a:bodyPr wrap="square">
            <a:spAutoFit/>
          </a:bodyPr>
          <a:lstStyle/>
          <a:p>
            <a:r>
              <a:rPr lang="fr-FR" sz="2400" dirty="0" smtClean="0">
                <a:latin typeface="Lato" panose="020B0604020202020204" charset="0"/>
              </a:rPr>
              <a:t>Objectifs du module :</a:t>
            </a:r>
            <a:endParaRPr lang="fr-FR" sz="2400" dirty="0">
              <a:latin typeface="Lato" panose="020B0604020202020204" charset="0"/>
            </a:endParaRPr>
          </a:p>
        </p:txBody>
      </p:sp>
      <p:sp>
        <p:nvSpPr>
          <p:cNvPr id="3" name="Rectangle 2"/>
          <p:cNvSpPr/>
          <p:nvPr/>
        </p:nvSpPr>
        <p:spPr>
          <a:xfrm>
            <a:off x="827583" y="1407974"/>
            <a:ext cx="7820091" cy="2031325"/>
          </a:xfrm>
          <a:prstGeom prst="rect">
            <a:avLst/>
          </a:prstGeom>
        </p:spPr>
        <p:txBody>
          <a:bodyPr wrap="square">
            <a:spAutoFit/>
          </a:bodyPr>
          <a:lstStyle/>
          <a:p>
            <a:pPr marL="285750" indent="-285750">
              <a:buFont typeface="Wingdings" panose="05000000000000000000" pitchFamily="2" charset="2"/>
              <a:buChar char="Ø"/>
            </a:pPr>
            <a:r>
              <a:rPr lang="fr-FR" sz="1800" dirty="0">
                <a:solidFill>
                  <a:schemeClr val="tx1"/>
                </a:solidFill>
                <a:latin typeface="Lato" panose="020B0604020202020204" charset="0"/>
              </a:rPr>
              <a:t>Définir le Rôle du pôle </a:t>
            </a:r>
            <a:r>
              <a:rPr lang="fr-FR" sz="1800" dirty="0" smtClean="0">
                <a:solidFill>
                  <a:schemeClr val="tx1"/>
                </a:solidFill>
                <a:latin typeface="Lato" panose="020B0604020202020204" charset="0"/>
              </a:rPr>
              <a:t>ressource</a:t>
            </a:r>
          </a:p>
          <a:p>
            <a:pPr marL="285750" indent="-285750">
              <a:buFont typeface="Wingdings" panose="05000000000000000000" pitchFamily="2" charset="2"/>
              <a:buChar char="Ø"/>
            </a:pPr>
            <a:endParaRPr lang="fr-FR" sz="1800" dirty="0">
              <a:solidFill>
                <a:schemeClr val="tx1"/>
              </a:solidFill>
              <a:latin typeface="Lato" panose="020B0604020202020204" charset="0"/>
            </a:endParaRPr>
          </a:p>
          <a:p>
            <a:pPr marL="285750" indent="-285750">
              <a:buFont typeface="Wingdings" panose="05000000000000000000" pitchFamily="2" charset="2"/>
              <a:buChar char="Ø"/>
            </a:pPr>
            <a:r>
              <a:rPr lang="fr-FR" sz="1800" dirty="0">
                <a:solidFill>
                  <a:schemeClr val="tx1"/>
                </a:solidFill>
                <a:latin typeface="Lato" panose="020B0604020202020204" charset="0"/>
              </a:rPr>
              <a:t>Définir le cadre d’intervention du pôle </a:t>
            </a:r>
            <a:r>
              <a:rPr lang="fr-FR" sz="1800" dirty="0" smtClean="0">
                <a:solidFill>
                  <a:schemeClr val="tx1"/>
                </a:solidFill>
                <a:latin typeface="Lato" panose="020B0604020202020204" charset="0"/>
              </a:rPr>
              <a:t>ressource</a:t>
            </a:r>
          </a:p>
          <a:p>
            <a:pPr marL="285750" indent="-285750">
              <a:buFont typeface="Wingdings" panose="05000000000000000000" pitchFamily="2" charset="2"/>
              <a:buChar char="Ø"/>
            </a:pPr>
            <a:endParaRPr lang="fr-FR" sz="1800" dirty="0">
              <a:solidFill>
                <a:schemeClr val="tx1"/>
              </a:solidFill>
              <a:latin typeface="Lato" panose="020B0604020202020204" charset="0"/>
            </a:endParaRPr>
          </a:p>
          <a:p>
            <a:pPr marL="285750" indent="-285750">
              <a:buFont typeface="Wingdings" panose="05000000000000000000" pitchFamily="2" charset="2"/>
              <a:buChar char="Ø"/>
            </a:pPr>
            <a:r>
              <a:rPr lang="fr-FR" sz="1800" dirty="0">
                <a:solidFill>
                  <a:schemeClr val="tx1"/>
                </a:solidFill>
                <a:latin typeface="Lato" panose="020B0604020202020204" charset="0"/>
              </a:rPr>
              <a:t>Définir le mode de fonctionnement et le circuit de prise en </a:t>
            </a:r>
            <a:r>
              <a:rPr lang="fr-FR" sz="1800" dirty="0" smtClean="0">
                <a:solidFill>
                  <a:schemeClr val="tx1"/>
                </a:solidFill>
                <a:latin typeface="Lato" panose="020B0604020202020204" charset="0"/>
              </a:rPr>
              <a:t>charge</a:t>
            </a:r>
          </a:p>
          <a:p>
            <a:pPr marL="285750" indent="-285750">
              <a:buFont typeface="Wingdings" panose="05000000000000000000" pitchFamily="2" charset="2"/>
              <a:buChar char="Ø"/>
            </a:pPr>
            <a:endParaRPr lang="fr-FR" sz="1800" dirty="0">
              <a:solidFill>
                <a:schemeClr val="tx1"/>
              </a:solidFill>
              <a:latin typeface="Lato" panose="020B0604020202020204" charset="0"/>
            </a:endParaRPr>
          </a:p>
          <a:p>
            <a:pPr marL="285750" indent="-285750">
              <a:buFont typeface="Wingdings" panose="05000000000000000000" pitchFamily="2" charset="2"/>
              <a:buChar char="Ø"/>
            </a:pPr>
            <a:r>
              <a:rPr lang="fr-FR" sz="1800" dirty="0">
                <a:solidFill>
                  <a:schemeClr val="tx1"/>
                </a:solidFill>
                <a:latin typeface="Lato" panose="020B0604020202020204" charset="0"/>
              </a:rPr>
              <a:t>Communiquer pour faire connaître le pôle ressources</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050"/>
            <a:ext cx="2011363"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32407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9" name="Google Shape;79;p1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4" name="Rectangle 3"/>
          <p:cNvSpPr/>
          <p:nvPr/>
        </p:nvSpPr>
        <p:spPr>
          <a:xfrm>
            <a:off x="-178568" y="658556"/>
            <a:ext cx="4176464" cy="523220"/>
          </a:xfrm>
          <a:prstGeom prst="rect">
            <a:avLst/>
          </a:prstGeom>
        </p:spPr>
        <p:txBody>
          <a:bodyPr wrap="square">
            <a:spAutoFit/>
          </a:bodyPr>
          <a:lstStyle/>
          <a:p>
            <a:pPr algn="ctr"/>
            <a:r>
              <a:rPr lang="fr-FR" sz="2800" u="sng" dirty="0">
                <a:solidFill>
                  <a:srgbClr val="FDB714"/>
                </a:solidFill>
                <a:latin typeface="Lato" panose="020B0604020202020204" charset="0"/>
              </a:rPr>
              <a:t>Le cadre </a:t>
            </a:r>
            <a:r>
              <a:rPr lang="fr-FR" sz="2800" u="sng" dirty="0" smtClean="0">
                <a:solidFill>
                  <a:srgbClr val="FDB714"/>
                </a:solidFill>
                <a:latin typeface="Lato" panose="020B0604020202020204" charset="0"/>
              </a:rPr>
              <a:t>institutionnel :</a:t>
            </a:r>
            <a:endParaRPr lang="fr-FR" sz="2800" u="sng" dirty="0">
              <a:solidFill>
                <a:srgbClr val="FDB714"/>
              </a:solidFill>
              <a:latin typeface="Lato" panose="020B0604020202020204" charset="0"/>
            </a:endParaRPr>
          </a:p>
        </p:txBody>
      </p:sp>
      <p:graphicFrame>
        <p:nvGraphicFramePr>
          <p:cNvPr id="10" name="Diagramme 9"/>
          <p:cNvGraphicFramePr/>
          <p:nvPr>
            <p:extLst>
              <p:ext uri="{D42A27DB-BD31-4B8C-83A1-F6EECF244321}">
                <p14:modId xmlns:p14="http://schemas.microsoft.com/office/powerpoint/2010/main" val="2324158078"/>
              </p:ext>
            </p:extLst>
          </p:nvPr>
        </p:nvGraphicFramePr>
        <p:xfrm>
          <a:off x="2843808" y="357853"/>
          <a:ext cx="5693668" cy="47856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50225" y="-59987"/>
            <a:ext cx="993775"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2011363"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99088"/>
        </a:solidFill>
        <a:effectLst/>
      </p:bgPr>
    </p:bg>
    <p:spTree>
      <p:nvGrpSpPr>
        <p:cNvPr id="1" name="Shape 84"/>
        <p:cNvGrpSpPr/>
        <p:nvPr/>
      </p:nvGrpSpPr>
      <p:grpSpPr>
        <a:xfrm>
          <a:off x="0" y="0"/>
          <a:ext cx="0" cy="0"/>
          <a:chOff x="0" y="0"/>
          <a:chExt cx="0" cy="0"/>
        </a:xfrm>
      </p:grpSpPr>
      <p:sp>
        <p:nvSpPr>
          <p:cNvPr id="89" name="Google Shape;89;p1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pic>
        <p:nvPicPr>
          <p:cNvPr id="90" name="Google Shape;90;p16"/>
          <p:cNvPicPr preferRelativeResize="0"/>
          <p:nvPr/>
        </p:nvPicPr>
        <p:blipFill>
          <a:blip r:embed="rId3">
            <a:alphaModFix/>
          </a:blip>
          <a:stretch>
            <a:fillRect/>
          </a:stretch>
        </p:blipFill>
        <p:spPr>
          <a:xfrm>
            <a:off x="8151350" y="0"/>
            <a:ext cx="992650" cy="1358850"/>
          </a:xfrm>
          <a:prstGeom prst="rect">
            <a:avLst/>
          </a:prstGeom>
          <a:noFill/>
          <a:ln>
            <a:noFill/>
          </a:ln>
        </p:spPr>
      </p:pic>
      <p:sp>
        <p:nvSpPr>
          <p:cNvPr id="2" name="Rectangle 1"/>
          <p:cNvSpPr/>
          <p:nvPr/>
        </p:nvSpPr>
        <p:spPr>
          <a:xfrm>
            <a:off x="1331640" y="771550"/>
            <a:ext cx="5904656" cy="461665"/>
          </a:xfrm>
          <a:prstGeom prst="rect">
            <a:avLst/>
          </a:prstGeom>
        </p:spPr>
        <p:txBody>
          <a:bodyPr wrap="square">
            <a:spAutoFit/>
          </a:bodyPr>
          <a:lstStyle/>
          <a:p>
            <a:r>
              <a:rPr lang="fr-FR" sz="2400" dirty="0" smtClean="0">
                <a:solidFill>
                  <a:srgbClr val="FDB714"/>
                </a:solidFill>
                <a:latin typeface="Lato" panose="020B0604020202020204" charset="0"/>
              </a:rPr>
              <a:t>1. Définir les enjeux du pôle ressource</a:t>
            </a:r>
            <a:endParaRPr lang="fr-FR" sz="2400" dirty="0">
              <a:solidFill>
                <a:srgbClr val="FDB714"/>
              </a:solidFill>
              <a:latin typeface="Lato" panose="020B0604020202020204" charset="0"/>
            </a:endParaRPr>
          </a:p>
        </p:txBody>
      </p:sp>
      <p:sp>
        <p:nvSpPr>
          <p:cNvPr id="3" name="Rectangle 2"/>
          <p:cNvSpPr/>
          <p:nvPr/>
        </p:nvSpPr>
        <p:spPr>
          <a:xfrm>
            <a:off x="827584" y="1995686"/>
            <a:ext cx="7820091" cy="369332"/>
          </a:xfrm>
          <a:prstGeom prst="rect">
            <a:avLst/>
          </a:prstGeom>
        </p:spPr>
        <p:txBody>
          <a:bodyPr wrap="square">
            <a:spAutoFit/>
          </a:bodyPr>
          <a:lstStyle/>
          <a:p>
            <a:pPr marL="285750" indent="-285750">
              <a:buFont typeface="Wingdings" panose="05000000000000000000" pitchFamily="2" charset="2"/>
              <a:buChar char="Ø"/>
            </a:pPr>
            <a:r>
              <a:rPr lang="fr-FR" sz="1800" dirty="0" smtClean="0">
                <a:solidFill>
                  <a:srgbClr val="FDB714"/>
                </a:solidFill>
                <a:latin typeface="Lato" panose="020B0604020202020204" charset="0"/>
              </a:rPr>
              <a:t>Pour vous un pôle ressource c’est  ……</a:t>
            </a:r>
            <a:endParaRPr lang="fr-FR" sz="1800" dirty="0">
              <a:solidFill>
                <a:srgbClr val="FDB714"/>
              </a:solidFill>
              <a:latin typeface="Lato" panose="020B0604020202020204"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050"/>
            <a:ext cx="2011363"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7" name="Google Shape;97;p17"/>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pic>
        <p:nvPicPr>
          <p:cNvPr id="98" name="Google Shape;98;p17"/>
          <p:cNvPicPr preferRelativeResize="0"/>
          <p:nvPr/>
        </p:nvPicPr>
        <p:blipFill>
          <a:blip r:embed="rId3">
            <a:alphaModFix/>
          </a:blip>
          <a:stretch>
            <a:fillRect/>
          </a:stretch>
        </p:blipFill>
        <p:spPr>
          <a:xfrm>
            <a:off x="0" y="0"/>
            <a:ext cx="2012900" cy="450125"/>
          </a:xfrm>
          <a:prstGeom prst="rect">
            <a:avLst/>
          </a:prstGeom>
          <a:noFill/>
          <a:ln>
            <a:noFill/>
          </a:ln>
        </p:spPr>
      </p:pic>
      <p:pic>
        <p:nvPicPr>
          <p:cNvPr id="99" name="Google Shape;99;p17"/>
          <p:cNvPicPr preferRelativeResize="0"/>
          <p:nvPr/>
        </p:nvPicPr>
        <p:blipFill>
          <a:blip r:embed="rId4">
            <a:alphaModFix/>
          </a:blip>
          <a:stretch>
            <a:fillRect/>
          </a:stretch>
        </p:blipFill>
        <p:spPr>
          <a:xfrm>
            <a:off x="8151350" y="0"/>
            <a:ext cx="992650" cy="1358850"/>
          </a:xfrm>
          <a:prstGeom prst="rect">
            <a:avLst/>
          </a:prstGeom>
          <a:noFill/>
          <a:ln>
            <a:noFill/>
          </a:ln>
        </p:spPr>
      </p:pic>
      <p:sp>
        <p:nvSpPr>
          <p:cNvPr id="2" name="Rectangle 1"/>
          <p:cNvSpPr/>
          <p:nvPr/>
        </p:nvSpPr>
        <p:spPr>
          <a:xfrm>
            <a:off x="1187624" y="411510"/>
            <a:ext cx="6696744" cy="1077218"/>
          </a:xfrm>
          <a:prstGeom prst="rect">
            <a:avLst/>
          </a:prstGeom>
        </p:spPr>
        <p:txBody>
          <a:bodyPr wrap="square">
            <a:spAutoFit/>
          </a:bodyPr>
          <a:lstStyle/>
          <a:p>
            <a:pPr algn="ctr"/>
            <a:r>
              <a:rPr lang="fr-FR" sz="3200" u="sng" dirty="0">
                <a:solidFill>
                  <a:srgbClr val="199088"/>
                </a:solidFill>
                <a:latin typeface="Lato" panose="020B0604020202020204" charset="0"/>
              </a:rPr>
              <a:t>1</a:t>
            </a:r>
            <a:r>
              <a:rPr lang="fr-FR" sz="3200" u="sng" dirty="0" smtClean="0">
                <a:solidFill>
                  <a:srgbClr val="199088"/>
                </a:solidFill>
                <a:latin typeface="Lato" panose="020B0604020202020204" charset="0"/>
              </a:rPr>
              <a:t>. Définir les enjeux et le fonctionnement d’un pôle ressource </a:t>
            </a:r>
            <a:endParaRPr lang="fr-FR" sz="3200" u="sng" dirty="0">
              <a:solidFill>
                <a:srgbClr val="199088"/>
              </a:solidFill>
              <a:latin typeface="Lato" panose="020B0604020202020204" charset="0"/>
            </a:endParaRPr>
          </a:p>
        </p:txBody>
      </p:sp>
      <p:sp>
        <p:nvSpPr>
          <p:cNvPr id="3" name="Rectangle 2"/>
          <p:cNvSpPr/>
          <p:nvPr/>
        </p:nvSpPr>
        <p:spPr>
          <a:xfrm>
            <a:off x="23762" y="1203598"/>
            <a:ext cx="6996509" cy="461665"/>
          </a:xfrm>
          <a:prstGeom prst="rect">
            <a:avLst/>
          </a:prstGeom>
        </p:spPr>
        <p:txBody>
          <a:bodyPr wrap="square">
            <a:spAutoFit/>
          </a:bodyPr>
          <a:lstStyle/>
          <a:p>
            <a:endParaRPr lang="fr-FR" sz="2400" dirty="0"/>
          </a:p>
        </p:txBody>
      </p:sp>
      <p:sp>
        <p:nvSpPr>
          <p:cNvPr id="4" name="Rectangle 3"/>
          <p:cNvSpPr/>
          <p:nvPr/>
        </p:nvSpPr>
        <p:spPr>
          <a:xfrm>
            <a:off x="1115616" y="555526"/>
            <a:ext cx="6048672" cy="3416320"/>
          </a:xfrm>
          <a:prstGeom prst="rect">
            <a:avLst/>
          </a:prstGeom>
        </p:spPr>
        <p:txBody>
          <a:bodyPr wrap="square">
            <a:spAutoFit/>
          </a:bodyPr>
          <a:lstStyle/>
          <a:p>
            <a:endParaRPr lang="fr-FR" sz="2400" dirty="0" smtClean="0">
              <a:solidFill>
                <a:srgbClr val="199088"/>
              </a:solidFill>
              <a:latin typeface="Lato" panose="020B0604020202020204" charset="0"/>
            </a:endParaRPr>
          </a:p>
          <a:p>
            <a:pPr marL="342900" indent="-342900">
              <a:buFont typeface="Wingdings" panose="05000000000000000000" pitchFamily="2" charset="2"/>
              <a:buChar char="Ø"/>
            </a:pPr>
            <a:endParaRPr lang="fr-FR" sz="2400" dirty="0">
              <a:solidFill>
                <a:srgbClr val="199088"/>
              </a:solidFill>
              <a:latin typeface="Lato" panose="020B0604020202020204" charset="0"/>
            </a:endParaRPr>
          </a:p>
          <a:p>
            <a:endParaRPr lang="fr-FR" sz="2400" dirty="0" smtClean="0">
              <a:solidFill>
                <a:srgbClr val="199088"/>
              </a:solidFill>
              <a:latin typeface="Lato" panose="020B0604020202020204" charset="0"/>
            </a:endParaRPr>
          </a:p>
          <a:p>
            <a:pPr marL="342900" indent="-342900">
              <a:buFont typeface="Wingdings" panose="05000000000000000000" pitchFamily="2" charset="2"/>
              <a:buChar char="Ø"/>
            </a:pPr>
            <a:endParaRPr lang="fr-FR" sz="2400" dirty="0">
              <a:solidFill>
                <a:srgbClr val="199088"/>
              </a:solidFill>
              <a:latin typeface="Lato" panose="020B0604020202020204" charset="0"/>
            </a:endParaRPr>
          </a:p>
          <a:p>
            <a:pPr marL="342900" indent="-342900">
              <a:buFont typeface="Wingdings" panose="05000000000000000000" pitchFamily="2" charset="2"/>
              <a:buChar char="Ø"/>
            </a:pPr>
            <a:r>
              <a:rPr lang="fr-FR" sz="2400" dirty="0" smtClean="0">
                <a:solidFill>
                  <a:srgbClr val="199088"/>
                </a:solidFill>
                <a:latin typeface="Lato" panose="020B0604020202020204" charset="0"/>
              </a:rPr>
              <a:t>A. Quel est le rôle d’un pôle ressource et quelle pourrait-être son organisation?</a:t>
            </a:r>
            <a:endParaRPr lang="fr-FR" sz="2400" dirty="0">
              <a:solidFill>
                <a:srgbClr val="199088"/>
              </a:solidFill>
              <a:latin typeface="Lato" panose="020B0604020202020204" charset="0"/>
            </a:endParaRPr>
          </a:p>
          <a:p>
            <a:endParaRPr lang="fr-FR" sz="2400" dirty="0">
              <a:solidFill>
                <a:srgbClr val="199088"/>
              </a:solidFill>
              <a:latin typeface="Lato" panose="020B0604020202020204" charset="0"/>
            </a:endParaRPr>
          </a:p>
          <a:p>
            <a:pPr marL="342900" indent="-342900">
              <a:buFont typeface="Wingdings" panose="05000000000000000000" pitchFamily="2" charset="2"/>
              <a:buChar char="Ø"/>
            </a:pPr>
            <a:r>
              <a:rPr lang="fr-FR" sz="2400" dirty="0">
                <a:solidFill>
                  <a:srgbClr val="199088"/>
                </a:solidFill>
                <a:latin typeface="Lato" panose="020B0604020202020204" charset="0"/>
              </a:rPr>
              <a:t>B</a:t>
            </a:r>
            <a:r>
              <a:rPr lang="fr-FR" sz="2400" dirty="0" smtClean="0">
                <a:solidFill>
                  <a:srgbClr val="199088"/>
                </a:solidFill>
                <a:latin typeface="Lato" panose="020B0604020202020204" charset="0"/>
              </a:rPr>
              <a:t>. Pourquoi et comment inclure le(s) équipes dans ces enjeux ?  </a:t>
            </a:r>
          </a:p>
        </p:txBody>
      </p:sp>
      <p:pic>
        <p:nvPicPr>
          <p:cNvPr id="8" name="Picture 4" descr="C:\work_stf\CAAEEme\TeknikAnimation\Petits bonhommes2\14802363-Les-gens-3d-caract-re-humain-la-personne-et-des-bulles-Illustration-de-rendu-3d-Banque-d'image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92280" y="2427734"/>
            <a:ext cx="1788973" cy="1340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8853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
        <p:nvSpPr>
          <p:cNvPr id="3" name="ZoneTexte 2"/>
          <p:cNvSpPr txBox="1"/>
          <p:nvPr/>
        </p:nvSpPr>
        <p:spPr>
          <a:xfrm>
            <a:off x="395536" y="1419622"/>
            <a:ext cx="6696744" cy="523220"/>
          </a:xfrm>
          <a:prstGeom prst="rect">
            <a:avLst/>
          </a:prstGeom>
          <a:noFill/>
        </p:spPr>
        <p:txBody>
          <a:bodyPr wrap="square" rtlCol="0">
            <a:spAutoFit/>
          </a:bodyPr>
          <a:lstStyle/>
          <a:p>
            <a:r>
              <a:rPr lang="fr-FR" sz="2800" dirty="0" smtClean="0"/>
              <a:t>Restitution de chacun des groupes</a:t>
            </a:r>
            <a:endParaRPr lang="fr-FR" sz="2800" dirty="0"/>
          </a:p>
        </p:txBody>
      </p:sp>
      <p:sp>
        <p:nvSpPr>
          <p:cNvPr id="4" name="Rectangle à coins arrondis 3"/>
          <p:cNvSpPr/>
          <p:nvPr/>
        </p:nvSpPr>
        <p:spPr>
          <a:xfrm>
            <a:off x="683568" y="2211710"/>
            <a:ext cx="2016224" cy="1325391"/>
          </a:xfrm>
          <a:prstGeom prst="roundRect">
            <a:avLst/>
          </a:prstGeom>
          <a:blipFill rotWithShape="0">
            <a:blip r:embed="rId2" cstate="prin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 name="Rectangle 4"/>
          <p:cNvSpPr/>
          <p:nvPr/>
        </p:nvSpPr>
        <p:spPr>
          <a:xfrm>
            <a:off x="323528" y="267494"/>
            <a:ext cx="8136904" cy="830997"/>
          </a:xfrm>
          <a:prstGeom prst="rect">
            <a:avLst/>
          </a:prstGeom>
        </p:spPr>
        <p:txBody>
          <a:bodyPr wrap="square">
            <a:spAutoFit/>
          </a:bodyPr>
          <a:lstStyle/>
          <a:p>
            <a:pPr algn="ctr"/>
            <a:r>
              <a:rPr lang="fr-FR" sz="2400" u="sng" dirty="0">
                <a:solidFill>
                  <a:srgbClr val="199088"/>
                </a:solidFill>
                <a:latin typeface="Lato" panose="020B0604020202020204" charset="0"/>
              </a:rPr>
              <a:t>1</a:t>
            </a:r>
            <a:r>
              <a:rPr lang="fr-FR" sz="2400" u="sng" dirty="0" smtClean="0">
                <a:solidFill>
                  <a:srgbClr val="199088"/>
                </a:solidFill>
                <a:latin typeface="Lato" panose="020B0604020202020204" charset="0"/>
              </a:rPr>
              <a:t>. Définir les enjeux et le fonctionnement d’un pôle ressource </a:t>
            </a:r>
            <a:endParaRPr lang="fr-FR" sz="2400" u="sng" dirty="0">
              <a:solidFill>
                <a:srgbClr val="199088"/>
              </a:solidFill>
              <a:latin typeface="Lato" panose="020B0604020202020204" charset="0"/>
            </a:endParaRPr>
          </a:p>
        </p:txBody>
      </p:sp>
    </p:spTree>
    <p:extLst>
      <p:ext uri="{BB962C8B-B14F-4D97-AF65-F5344CB8AC3E}">
        <p14:creationId xmlns:p14="http://schemas.microsoft.com/office/powerpoint/2010/main" val="3014127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7" name="Google Shape;97;p17"/>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pic>
        <p:nvPicPr>
          <p:cNvPr id="98" name="Google Shape;98;p17"/>
          <p:cNvPicPr preferRelativeResize="0"/>
          <p:nvPr/>
        </p:nvPicPr>
        <p:blipFill>
          <a:blip r:embed="rId3">
            <a:alphaModFix/>
          </a:blip>
          <a:stretch>
            <a:fillRect/>
          </a:stretch>
        </p:blipFill>
        <p:spPr>
          <a:xfrm>
            <a:off x="0" y="0"/>
            <a:ext cx="2012900" cy="450125"/>
          </a:xfrm>
          <a:prstGeom prst="rect">
            <a:avLst/>
          </a:prstGeom>
          <a:noFill/>
          <a:ln>
            <a:noFill/>
          </a:ln>
        </p:spPr>
      </p:pic>
      <p:pic>
        <p:nvPicPr>
          <p:cNvPr id="99" name="Google Shape;99;p17"/>
          <p:cNvPicPr preferRelativeResize="0"/>
          <p:nvPr/>
        </p:nvPicPr>
        <p:blipFill>
          <a:blip r:embed="rId4">
            <a:alphaModFix/>
          </a:blip>
          <a:stretch>
            <a:fillRect/>
          </a:stretch>
        </p:blipFill>
        <p:spPr>
          <a:xfrm>
            <a:off x="8151350" y="0"/>
            <a:ext cx="992650" cy="1358850"/>
          </a:xfrm>
          <a:prstGeom prst="rect">
            <a:avLst/>
          </a:prstGeom>
          <a:noFill/>
          <a:ln>
            <a:noFill/>
          </a:ln>
        </p:spPr>
      </p:pic>
      <p:sp>
        <p:nvSpPr>
          <p:cNvPr id="2" name="Rectangle 1"/>
          <p:cNvSpPr/>
          <p:nvPr/>
        </p:nvSpPr>
        <p:spPr>
          <a:xfrm>
            <a:off x="1827925" y="0"/>
            <a:ext cx="6696744" cy="584776"/>
          </a:xfrm>
          <a:prstGeom prst="rect">
            <a:avLst/>
          </a:prstGeom>
        </p:spPr>
        <p:txBody>
          <a:bodyPr wrap="square">
            <a:spAutoFit/>
          </a:bodyPr>
          <a:lstStyle/>
          <a:p>
            <a:pPr algn="ctr"/>
            <a:r>
              <a:rPr lang="fr-FR" sz="3200" u="sng" dirty="0" smtClean="0">
                <a:solidFill>
                  <a:srgbClr val="199088"/>
                </a:solidFill>
                <a:latin typeface="Lato" panose="020B0604020202020204" charset="0"/>
              </a:rPr>
              <a:t>2. Définir le rôle d’un protocole</a:t>
            </a:r>
            <a:r>
              <a:rPr lang="fr-FR" sz="3200" u="sng" dirty="0">
                <a:solidFill>
                  <a:srgbClr val="199088"/>
                </a:solidFill>
                <a:latin typeface="Lato" panose="020B0604020202020204" charset="0"/>
              </a:rPr>
              <a:t>:</a:t>
            </a:r>
          </a:p>
        </p:txBody>
      </p:sp>
      <p:sp>
        <p:nvSpPr>
          <p:cNvPr id="3" name="Rectangle 2"/>
          <p:cNvSpPr/>
          <p:nvPr/>
        </p:nvSpPr>
        <p:spPr>
          <a:xfrm>
            <a:off x="23762" y="1203598"/>
            <a:ext cx="6996509" cy="461665"/>
          </a:xfrm>
          <a:prstGeom prst="rect">
            <a:avLst/>
          </a:prstGeom>
        </p:spPr>
        <p:txBody>
          <a:bodyPr wrap="square">
            <a:spAutoFit/>
          </a:bodyPr>
          <a:lstStyle/>
          <a:p>
            <a:endParaRPr lang="fr-FR" sz="2400" dirty="0"/>
          </a:p>
        </p:txBody>
      </p:sp>
      <p:sp>
        <p:nvSpPr>
          <p:cNvPr id="4" name="Rectangle 3"/>
          <p:cNvSpPr/>
          <p:nvPr/>
        </p:nvSpPr>
        <p:spPr>
          <a:xfrm>
            <a:off x="467544" y="843558"/>
            <a:ext cx="4572000" cy="4154984"/>
          </a:xfrm>
          <a:prstGeom prst="rect">
            <a:avLst/>
          </a:prstGeom>
        </p:spPr>
        <p:txBody>
          <a:bodyPr>
            <a:spAutoFit/>
          </a:bodyPr>
          <a:lstStyle/>
          <a:p>
            <a:pPr marL="342900" indent="-342900">
              <a:buFont typeface="Wingdings" panose="05000000000000000000" pitchFamily="2" charset="2"/>
              <a:buChar char="Ø"/>
            </a:pPr>
            <a:r>
              <a:rPr lang="fr-FR" sz="2400" dirty="0">
                <a:solidFill>
                  <a:srgbClr val="199088"/>
                </a:solidFill>
                <a:latin typeface="Lato" panose="020B0604020202020204" charset="0"/>
              </a:rPr>
              <a:t>Pour qui </a:t>
            </a:r>
            <a:r>
              <a:rPr lang="fr-FR" sz="2400" dirty="0" smtClean="0">
                <a:solidFill>
                  <a:srgbClr val="199088"/>
                </a:solidFill>
                <a:latin typeface="Lato" panose="020B0604020202020204" charset="0"/>
              </a:rPr>
              <a:t>?</a:t>
            </a:r>
          </a:p>
          <a:p>
            <a:pPr marL="342900" indent="-342900">
              <a:buFont typeface="Wingdings" panose="05000000000000000000" pitchFamily="2" charset="2"/>
              <a:buChar char="Ø"/>
            </a:pPr>
            <a:endParaRPr lang="fr-FR" sz="2400" dirty="0">
              <a:solidFill>
                <a:srgbClr val="199088"/>
              </a:solidFill>
              <a:latin typeface="Lato" panose="020B0604020202020204" charset="0"/>
            </a:endParaRPr>
          </a:p>
          <a:p>
            <a:pPr marL="342900" indent="-342900">
              <a:buFont typeface="Wingdings" panose="05000000000000000000" pitchFamily="2" charset="2"/>
              <a:buChar char="Ø"/>
            </a:pPr>
            <a:r>
              <a:rPr lang="fr-FR" sz="2400" dirty="0">
                <a:solidFill>
                  <a:srgbClr val="199088"/>
                </a:solidFill>
                <a:latin typeface="Lato" panose="020B0604020202020204" charset="0"/>
              </a:rPr>
              <a:t>Pour quoi ? ( objectifs</a:t>
            </a:r>
            <a:r>
              <a:rPr lang="fr-FR" sz="2400" dirty="0" smtClean="0">
                <a:solidFill>
                  <a:srgbClr val="199088"/>
                </a:solidFill>
                <a:latin typeface="Lato" panose="020B0604020202020204" charset="0"/>
              </a:rPr>
              <a:t>)</a:t>
            </a:r>
          </a:p>
          <a:p>
            <a:pPr marL="342900" indent="-342900">
              <a:buFont typeface="Wingdings" panose="05000000000000000000" pitchFamily="2" charset="2"/>
              <a:buChar char="Ø"/>
            </a:pPr>
            <a:endParaRPr lang="fr-FR" sz="2400" dirty="0">
              <a:solidFill>
                <a:srgbClr val="199088"/>
              </a:solidFill>
              <a:latin typeface="Lato" panose="020B0604020202020204" charset="0"/>
            </a:endParaRPr>
          </a:p>
          <a:p>
            <a:pPr marL="342900" indent="-342900">
              <a:buFont typeface="Wingdings" panose="05000000000000000000" pitchFamily="2" charset="2"/>
              <a:buChar char="Ø"/>
            </a:pPr>
            <a:r>
              <a:rPr lang="fr-FR" sz="2400" dirty="0" smtClean="0">
                <a:solidFill>
                  <a:srgbClr val="199088"/>
                </a:solidFill>
                <a:latin typeface="Lato" panose="020B0604020202020204" charset="0"/>
              </a:rPr>
              <a:t>Avec </a:t>
            </a:r>
            <a:r>
              <a:rPr lang="fr-FR" sz="2400" dirty="0">
                <a:solidFill>
                  <a:srgbClr val="199088"/>
                </a:solidFill>
                <a:latin typeface="Lato" panose="020B0604020202020204" charset="0"/>
              </a:rPr>
              <a:t>qui </a:t>
            </a:r>
            <a:r>
              <a:rPr lang="fr-FR" sz="2400" dirty="0" smtClean="0">
                <a:solidFill>
                  <a:srgbClr val="199088"/>
                </a:solidFill>
                <a:latin typeface="Lato" panose="020B0604020202020204" charset="0"/>
              </a:rPr>
              <a:t>?</a:t>
            </a:r>
          </a:p>
          <a:p>
            <a:pPr marL="342900" indent="-342900">
              <a:buFont typeface="Wingdings" panose="05000000000000000000" pitchFamily="2" charset="2"/>
              <a:buChar char="Ø"/>
            </a:pPr>
            <a:endParaRPr lang="fr-FR" sz="2400" dirty="0">
              <a:solidFill>
                <a:srgbClr val="199088"/>
              </a:solidFill>
              <a:latin typeface="Lato" panose="020B0604020202020204" charset="0"/>
            </a:endParaRPr>
          </a:p>
          <a:p>
            <a:pPr marL="342900" indent="-342900">
              <a:buFont typeface="Wingdings" panose="05000000000000000000" pitchFamily="2" charset="2"/>
              <a:buChar char="Ø"/>
            </a:pPr>
            <a:r>
              <a:rPr lang="fr-FR" sz="2400" dirty="0">
                <a:solidFill>
                  <a:srgbClr val="199088"/>
                </a:solidFill>
                <a:latin typeface="Lato" panose="020B0604020202020204" charset="0"/>
              </a:rPr>
              <a:t>Quand </a:t>
            </a:r>
            <a:r>
              <a:rPr lang="fr-FR" sz="2400" dirty="0" smtClean="0">
                <a:solidFill>
                  <a:srgbClr val="199088"/>
                </a:solidFill>
                <a:latin typeface="Lato" panose="020B0604020202020204" charset="0"/>
              </a:rPr>
              <a:t>?</a:t>
            </a:r>
          </a:p>
          <a:p>
            <a:pPr marL="342900" indent="-342900">
              <a:buFont typeface="Wingdings" panose="05000000000000000000" pitchFamily="2" charset="2"/>
              <a:buChar char="Ø"/>
            </a:pPr>
            <a:endParaRPr lang="fr-FR" sz="2400" dirty="0">
              <a:solidFill>
                <a:srgbClr val="199088"/>
              </a:solidFill>
              <a:latin typeface="Lato" panose="020B0604020202020204" charset="0"/>
            </a:endParaRPr>
          </a:p>
          <a:p>
            <a:pPr marL="342900" indent="-342900">
              <a:buFont typeface="Wingdings" panose="05000000000000000000" pitchFamily="2" charset="2"/>
              <a:buChar char="Ø"/>
            </a:pPr>
            <a:r>
              <a:rPr lang="fr-FR" sz="2400" dirty="0">
                <a:solidFill>
                  <a:srgbClr val="199088"/>
                </a:solidFill>
                <a:latin typeface="Lato" panose="020B0604020202020204" charset="0"/>
              </a:rPr>
              <a:t>Où ? </a:t>
            </a:r>
            <a:endParaRPr lang="fr-FR" sz="2400" dirty="0" smtClean="0">
              <a:solidFill>
                <a:srgbClr val="199088"/>
              </a:solidFill>
              <a:latin typeface="Lato" panose="020B0604020202020204" charset="0"/>
            </a:endParaRPr>
          </a:p>
          <a:p>
            <a:pPr marL="342900" indent="-342900">
              <a:buFont typeface="Wingdings" panose="05000000000000000000" pitchFamily="2" charset="2"/>
              <a:buChar char="Ø"/>
            </a:pPr>
            <a:endParaRPr lang="fr-FR" sz="2400" dirty="0">
              <a:solidFill>
                <a:srgbClr val="199088"/>
              </a:solidFill>
              <a:latin typeface="Lato" panose="020B0604020202020204" charset="0"/>
            </a:endParaRPr>
          </a:p>
          <a:p>
            <a:pPr marL="342900" indent="-342900">
              <a:buFont typeface="Wingdings" panose="05000000000000000000" pitchFamily="2" charset="2"/>
              <a:buChar char="Ø"/>
            </a:pPr>
            <a:r>
              <a:rPr lang="fr-FR" sz="2400" dirty="0">
                <a:solidFill>
                  <a:srgbClr val="199088"/>
                </a:solidFill>
                <a:latin typeface="Lato" panose="020B0604020202020204" charset="0"/>
              </a:rPr>
              <a:t>Comment ? (mise en forme)</a:t>
            </a:r>
          </a:p>
        </p:txBody>
      </p:sp>
      <p:pic>
        <p:nvPicPr>
          <p:cNvPr id="8" name="Picture 4" descr="C:\work_stf\CAAEEme\TeknikAnimation\Petits bonhommes2\14802363-Les-gens-3d-caract-re-humain-la-personne-et-des-bulles-Illustration-de-rendu-3d-Banque-d'image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2160" y="1779662"/>
            <a:ext cx="2461767" cy="18443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7" name="Google Shape;97;p17"/>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pic>
        <p:nvPicPr>
          <p:cNvPr id="98" name="Google Shape;98;p17"/>
          <p:cNvPicPr preferRelativeResize="0"/>
          <p:nvPr/>
        </p:nvPicPr>
        <p:blipFill>
          <a:blip r:embed="rId3">
            <a:alphaModFix/>
          </a:blip>
          <a:stretch>
            <a:fillRect/>
          </a:stretch>
        </p:blipFill>
        <p:spPr>
          <a:xfrm>
            <a:off x="0" y="0"/>
            <a:ext cx="2012900" cy="450125"/>
          </a:xfrm>
          <a:prstGeom prst="rect">
            <a:avLst/>
          </a:prstGeom>
          <a:noFill/>
          <a:ln>
            <a:noFill/>
          </a:ln>
        </p:spPr>
      </p:pic>
      <p:pic>
        <p:nvPicPr>
          <p:cNvPr id="99" name="Google Shape;99;p17"/>
          <p:cNvPicPr preferRelativeResize="0"/>
          <p:nvPr/>
        </p:nvPicPr>
        <p:blipFill>
          <a:blip r:embed="rId4">
            <a:alphaModFix/>
          </a:blip>
          <a:stretch>
            <a:fillRect/>
          </a:stretch>
        </p:blipFill>
        <p:spPr>
          <a:xfrm>
            <a:off x="8151350" y="0"/>
            <a:ext cx="992650" cy="1358850"/>
          </a:xfrm>
          <a:prstGeom prst="rect">
            <a:avLst/>
          </a:prstGeom>
          <a:noFill/>
          <a:ln>
            <a:noFill/>
          </a:ln>
        </p:spPr>
      </p:pic>
      <p:sp>
        <p:nvSpPr>
          <p:cNvPr id="2" name="Rectangle 1"/>
          <p:cNvSpPr/>
          <p:nvPr/>
        </p:nvSpPr>
        <p:spPr>
          <a:xfrm>
            <a:off x="1331640" y="267494"/>
            <a:ext cx="6696744" cy="584776"/>
          </a:xfrm>
          <a:prstGeom prst="rect">
            <a:avLst/>
          </a:prstGeom>
        </p:spPr>
        <p:txBody>
          <a:bodyPr wrap="square">
            <a:spAutoFit/>
          </a:bodyPr>
          <a:lstStyle/>
          <a:p>
            <a:pPr algn="ctr"/>
            <a:r>
              <a:rPr lang="fr-FR" sz="3200" u="sng" dirty="0">
                <a:solidFill>
                  <a:srgbClr val="199088"/>
                </a:solidFill>
                <a:latin typeface="Lato" panose="020B0604020202020204" charset="0"/>
              </a:rPr>
              <a:t>3</a:t>
            </a:r>
            <a:r>
              <a:rPr lang="fr-FR" sz="3200" u="sng" dirty="0" smtClean="0">
                <a:solidFill>
                  <a:srgbClr val="199088"/>
                </a:solidFill>
                <a:latin typeface="Lato" panose="020B0604020202020204" charset="0"/>
              </a:rPr>
              <a:t>. Rédiger un protocole</a:t>
            </a:r>
            <a:endParaRPr lang="fr-FR" sz="3200" u="sng" dirty="0">
              <a:solidFill>
                <a:srgbClr val="199088"/>
              </a:solidFill>
              <a:latin typeface="Lato" panose="020B0604020202020204" charset="0"/>
            </a:endParaRPr>
          </a:p>
        </p:txBody>
      </p:sp>
      <p:sp>
        <p:nvSpPr>
          <p:cNvPr id="3" name="Rectangle 2"/>
          <p:cNvSpPr/>
          <p:nvPr/>
        </p:nvSpPr>
        <p:spPr>
          <a:xfrm>
            <a:off x="23762" y="1203598"/>
            <a:ext cx="6996509" cy="461665"/>
          </a:xfrm>
          <a:prstGeom prst="rect">
            <a:avLst/>
          </a:prstGeom>
        </p:spPr>
        <p:txBody>
          <a:bodyPr wrap="square">
            <a:spAutoFit/>
          </a:bodyPr>
          <a:lstStyle/>
          <a:p>
            <a:endParaRPr lang="fr-FR" sz="2400" dirty="0"/>
          </a:p>
        </p:txBody>
      </p:sp>
      <p:sp>
        <p:nvSpPr>
          <p:cNvPr id="9" name="Espace réservé du contenu 4"/>
          <p:cNvSpPr txBox="1">
            <a:spLocks/>
          </p:cNvSpPr>
          <p:nvPr/>
        </p:nvSpPr>
        <p:spPr>
          <a:xfrm>
            <a:off x="467544" y="1347614"/>
            <a:ext cx="8229600" cy="704478"/>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274320" marR="0" lvl="0" indent="-274320" algn="l" defTabSz="914400" rtl="0" eaLnBrk="1" fontAlgn="auto" latinLnBrk="0" hangingPunct="1">
              <a:lnSpc>
                <a:spcPct val="100000"/>
              </a:lnSpc>
              <a:spcBef>
                <a:spcPts val="600"/>
              </a:spcBef>
              <a:spcAft>
                <a:spcPts val="0"/>
              </a:spcAft>
              <a:buClr>
                <a:srgbClr val="0F6FC6"/>
              </a:buClr>
              <a:buSzPct val="76000"/>
              <a:buFont typeface="Wingdings 3"/>
              <a:buChar char=""/>
              <a:tabLst/>
              <a:defRPr/>
            </a:pPr>
            <a:r>
              <a:rPr kumimoji="0" lang="fr-FR" sz="2600" b="0" i="0" u="none" strike="noStrike" kern="1200" cap="none" spc="0" normalizeH="0" baseline="0" noProof="0" dirty="0" smtClean="0">
                <a:ln>
                  <a:noFill/>
                </a:ln>
                <a:solidFill>
                  <a:srgbClr val="199088"/>
                </a:solidFill>
                <a:effectLst/>
                <a:uLnTx/>
                <a:uFillTx/>
                <a:latin typeface="Lato" panose="020B0604020202020204" charset="0"/>
              </a:rPr>
              <a:t>Travail à partir de la fiche d’accompagnement</a:t>
            </a:r>
            <a:endParaRPr kumimoji="0" lang="fr-FR" sz="2600" b="0" i="0" u="none" strike="noStrike" kern="1200" cap="none" spc="0" normalizeH="0" baseline="0" noProof="0" dirty="0">
              <a:ln>
                <a:noFill/>
              </a:ln>
              <a:solidFill>
                <a:srgbClr val="199088"/>
              </a:solidFill>
              <a:effectLst/>
              <a:uLnTx/>
              <a:uFillTx/>
              <a:latin typeface="Lato" panose="020B0604020202020204" charset="0"/>
            </a:endParaRPr>
          </a:p>
        </p:txBody>
      </p:sp>
    </p:spTree>
    <p:extLst>
      <p:ext uri="{BB962C8B-B14F-4D97-AF65-F5344CB8AC3E}">
        <p14:creationId xmlns:p14="http://schemas.microsoft.com/office/powerpoint/2010/main" val="3206534075"/>
      </p:ext>
    </p:extLst>
  </p:cSld>
  <p:clrMapOvr>
    <a:masterClrMapping/>
  </p:clrMapOvr>
  <p:timing>
    <p:tnLst>
      <p:par>
        <p:cTn id="1" dur="indefinite" restart="never" nodeType="tmRoot"/>
      </p:par>
    </p:tnLst>
  </p:timing>
</p:sld>
</file>

<file path=ppt/theme/theme1.xml><?xml version="1.0" encoding="utf-8"?>
<a:theme xmlns:a="http://schemas.openxmlformats.org/drawingml/2006/main" name="Eglamou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TotalTime>
  <Words>762</Words>
  <Application>Microsoft Office PowerPoint</Application>
  <PresentationFormat>Affichage à l'écran (16:9)</PresentationFormat>
  <Paragraphs>172</Paragraphs>
  <Slides>14</Slides>
  <Notes>11</Notes>
  <HiddenSlides>0</HiddenSlides>
  <MMClips>0</MMClips>
  <ScaleCrop>false</ScaleCrop>
  <HeadingPairs>
    <vt:vector size="8" baseType="variant">
      <vt:variant>
        <vt:lpstr>Polices utilisées</vt:lpstr>
      </vt:variant>
      <vt:variant>
        <vt:i4>9</vt:i4>
      </vt:variant>
      <vt:variant>
        <vt:lpstr>Thème</vt:lpstr>
      </vt:variant>
      <vt:variant>
        <vt:i4>1</vt:i4>
      </vt:variant>
      <vt:variant>
        <vt:lpstr>Serveurs OLE incorporés</vt:lpstr>
      </vt:variant>
      <vt:variant>
        <vt:i4>1</vt:i4>
      </vt:variant>
      <vt:variant>
        <vt:lpstr>Titres des diapositives</vt:lpstr>
      </vt:variant>
      <vt:variant>
        <vt:i4>14</vt:i4>
      </vt:variant>
    </vt:vector>
  </HeadingPairs>
  <TitlesOfParts>
    <vt:vector size="25" baseType="lpstr">
      <vt:lpstr>Arial</vt:lpstr>
      <vt:lpstr>Lato Light</vt:lpstr>
      <vt:lpstr>Lato</vt:lpstr>
      <vt:lpstr>Lato Hairline</vt:lpstr>
      <vt:lpstr>Raleway</vt:lpstr>
      <vt:lpstr>Gill Sans MT</vt:lpstr>
      <vt:lpstr>Quicksand</vt:lpstr>
      <vt:lpstr>Wingdings 3</vt:lpstr>
      <vt:lpstr>Wingdings</vt:lpstr>
      <vt:lpstr>Eglamour template</vt:lpstr>
      <vt:lpstr>Document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https://fr.padlet.com/stfmiraut/cyberviolences</vt:lpstr>
      <vt:lpstr>Merci</vt:lpstr>
      <vt:lpstr>Présentation PowerPoint</vt:lpstr>
      <vt:lpstr>Questionnement autour du protocole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PARCOURS  FAIRE FACE AU HARCELEMENT</dc:title>
  <dc:creator>Marinine Sanchez</dc:creator>
  <cp:lastModifiedBy>Candice Lartigue</cp:lastModifiedBy>
  <cp:revision>35</cp:revision>
  <dcterms:modified xsi:type="dcterms:W3CDTF">2019-02-13T13:29:23Z</dcterms:modified>
</cp:coreProperties>
</file>