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9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60C1C-BAAD-4B8A-ACD2-B2793464C0FF}" type="datetimeFigureOut">
              <a:rPr lang="fr-FR" smtClean="0"/>
              <a:t>21/01/2019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EAEC0C-D4FE-4816-ACEE-261B71DF34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9567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 smtClean="0"/>
              <a:t>Possibilité</a:t>
            </a:r>
            <a:r>
              <a:rPr lang="fr-FR" baseline="0" dirty="0" smtClean="0"/>
              <a:t> de faire émerger les postulats à travers une question de type « qu’avez-vous retenu de la conférence de Jean-Pierre Bellon »</a:t>
            </a: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B4A7A-8E3D-4B53-B0E9-8174CFB0A706}" type="datetimeFigureOut">
              <a:rPr lang="fr-FR" smtClean="0"/>
              <a:t>21/01/2019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B65CF-3328-4F4E-B4C3-25537FBE73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8059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B4A7A-8E3D-4B53-B0E9-8174CFB0A706}" type="datetimeFigureOut">
              <a:rPr lang="fr-FR" smtClean="0"/>
              <a:t>21/01/2019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B65CF-3328-4F4E-B4C3-25537FBE73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8539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B4A7A-8E3D-4B53-B0E9-8174CFB0A706}" type="datetimeFigureOut">
              <a:rPr lang="fr-FR" smtClean="0"/>
              <a:t>21/01/2019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B65CF-3328-4F4E-B4C3-25537FBE73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23622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dk2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90250" y="701800"/>
            <a:ext cx="56187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90250" y="6241345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>
                <a:solidFill>
                  <a:schemeClr val="lt1"/>
                </a:solidFill>
              </a:rPr>
              <a:t>‹N°›</a:t>
            </a:fld>
            <a:endParaRPr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091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B4A7A-8E3D-4B53-B0E9-8174CFB0A706}" type="datetimeFigureOut">
              <a:rPr lang="fr-FR" smtClean="0"/>
              <a:t>21/01/2019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B65CF-3328-4F4E-B4C3-25537FBE73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1305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B4A7A-8E3D-4B53-B0E9-8174CFB0A706}" type="datetimeFigureOut">
              <a:rPr lang="fr-FR" smtClean="0"/>
              <a:t>21/01/2019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B65CF-3328-4F4E-B4C3-25537FBE73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1849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B4A7A-8E3D-4B53-B0E9-8174CFB0A706}" type="datetimeFigureOut">
              <a:rPr lang="fr-FR" smtClean="0"/>
              <a:t>21/01/2019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B65CF-3328-4F4E-B4C3-25537FBE73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8127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B4A7A-8E3D-4B53-B0E9-8174CFB0A706}" type="datetimeFigureOut">
              <a:rPr lang="fr-FR" smtClean="0"/>
              <a:t>21/01/2019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B65CF-3328-4F4E-B4C3-25537FBE73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6714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B4A7A-8E3D-4B53-B0E9-8174CFB0A706}" type="datetimeFigureOut">
              <a:rPr lang="fr-FR" smtClean="0"/>
              <a:t>21/01/2019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B65CF-3328-4F4E-B4C3-25537FBE73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8171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B4A7A-8E3D-4B53-B0E9-8174CFB0A706}" type="datetimeFigureOut">
              <a:rPr lang="fr-FR" smtClean="0"/>
              <a:t>21/01/2019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B65CF-3328-4F4E-B4C3-25537FBE73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5527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B4A7A-8E3D-4B53-B0E9-8174CFB0A706}" type="datetimeFigureOut">
              <a:rPr lang="fr-FR" smtClean="0"/>
              <a:t>21/01/2019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B65CF-3328-4F4E-B4C3-25537FBE73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3015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B4A7A-8E3D-4B53-B0E9-8174CFB0A706}" type="datetimeFigureOut">
              <a:rPr lang="fr-FR" smtClean="0"/>
              <a:t>21/01/2019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B65CF-3328-4F4E-B4C3-25537FBE73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5720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B4A7A-8E3D-4B53-B0E9-8174CFB0A706}" type="datetimeFigureOut">
              <a:rPr lang="fr-FR" smtClean="0"/>
              <a:t>21/01/2019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B65CF-3328-4F4E-B4C3-25537FBE73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6262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 idx="4294967295"/>
          </p:nvPr>
        </p:nvSpPr>
        <p:spPr>
          <a:xfrm>
            <a:off x="0" y="153988"/>
            <a:ext cx="8713788" cy="194786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4400" dirty="0">
                <a:solidFill>
                  <a:srgbClr val="0070C0"/>
                </a:solidFill>
              </a:rPr>
              <a:t>À propos </a:t>
            </a:r>
            <a:r>
              <a:rPr lang="fr" sz="4400" dirty="0" smtClean="0">
                <a:solidFill>
                  <a:srgbClr val="0070C0"/>
                </a:solidFill>
              </a:rPr>
              <a:t>de l’approche</a:t>
            </a:r>
            <a:r>
              <a:rPr lang="fr-FR" sz="4400" dirty="0" smtClean="0">
                <a:solidFill>
                  <a:srgbClr val="0070C0"/>
                </a:solidFill>
              </a:rPr>
              <a:t>, quelques postulats </a:t>
            </a:r>
            <a:r>
              <a:rPr lang="fr-FR" dirty="0" smtClean="0">
                <a:solidFill>
                  <a:srgbClr val="0070C0"/>
                </a:solidFill>
              </a:rPr>
              <a:t>:</a:t>
            </a:r>
            <a:endParaRPr dirty="0">
              <a:solidFill>
                <a:srgbClr val="0070C0"/>
              </a:solidFill>
            </a:endParaRPr>
          </a:p>
        </p:txBody>
      </p:sp>
      <p:sp>
        <p:nvSpPr>
          <p:cNvPr id="79" name="Shape 79"/>
          <p:cNvSpPr txBox="1">
            <a:spLocks noGrp="1"/>
          </p:cNvSpPr>
          <p:nvPr>
            <p:ph type="body" idx="4294967295"/>
          </p:nvPr>
        </p:nvSpPr>
        <p:spPr>
          <a:xfrm>
            <a:off x="0" y="2101850"/>
            <a:ext cx="8702675" cy="408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fr" dirty="0">
                <a:solidFill>
                  <a:srgbClr val="94C600"/>
                </a:solidFill>
                <a:latin typeface="Arial"/>
                <a:ea typeface="Arial"/>
                <a:cs typeface="Arial"/>
                <a:sym typeface="Arial"/>
              </a:rPr>
              <a:t></a:t>
            </a:r>
            <a:r>
              <a:rPr lang="fr" sz="2400" dirty="0">
                <a:solidFill>
                  <a:srgbClr val="3E3D2D"/>
                </a:solidFill>
                <a:latin typeface="Arial"/>
                <a:ea typeface="Arial"/>
                <a:cs typeface="Arial"/>
                <a:sym typeface="Arial"/>
              </a:rPr>
              <a:t>La violence du groupe n’est pas celle des individus.</a:t>
            </a:r>
            <a:endParaRPr dirty="0">
              <a:solidFill>
                <a:srgbClr val="94C6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fr" dirty="0">
                <a:solidFill>
                  <a:srgbClr val="94C600"/>
                </a:solidFill>
                <a:latin typeface="Arial"/>
                <a:ea typeface="Arial"/>
                <a:cs typeface="Arial"/>
                <a:sym typeface="Arial"/>
              </a:rPr>
              <a:t></a:t>
            </a:r>
            <a:r>
              <a:rPr lang="fr" sz="2400" dirty="0">
                <a:solidFill>
                  <a:srgbClr val="3E3D2D"/>
                </a:solidFill>
                <a:latin typeface="Arial"/>
                <a:ea typeface="Arial"/>
                <a:cs typeface="Arial"/>
                <a:sym typeface="Arial"/>
              </a:rPr>
              <a:t>La peur est le véritable ciment du groupe.</a:t>
            </a:r>
            <a:endParaRPr dirty="0">
              <a:solidFill>
                <a:srgbClr val="94C6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fr" dirty="0">
                <a:solidFill>
                  <a:srgbClr val="94C600"/>
                </a:solidFill>
                <a:latin typeface="Arial"/>
                <a:ea typeface="Arial"/>
                <a:cs typeface="Arial"/>
                <a:sym typeface="Arial"/>
              </a:rPr>
              <a:t></a:t>
            </a:r>
            <a:r>
              <a:rPr lang="fr" sz="2400" dirty="0">
                <a:solidFill>
                  <a:srgbClr val="3E3D2D"/>
                </a:solidFill>
                <a:latin typeface="Arial"/>
                <a:ea typeface="Arial"/>
                <a:cs typeface="Arial"/>
                <a:sym typeface="Arial"/>
              </a:rPr>
              <a:t>Il existe chez les membres du groupe un désir de sortir de cette situation.</a:t>
            </a:r>
            <a:endParaRPr dirty="0">
              <a:solidFill>
                <a:srgbClr val="94C6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fr" dirty="0">
                <a:solidFill>
                  <a:srgbClr val="94C600"/>
                </a:solidFill>
                <a:latin typeface="Arial"/>
                <a:ea typeface="Arial"/>
                <a:cs typeface="Arial"/>
                <a:sym typeface="Arial"/>
              </a:rPr>
              <a:t></a:t>
            </a:r>
            <a:r>
              <a:rPr lang="fr" sz="2400" dirty="0">
                <a:solidFill>
                  <a:srgbClr val="3E3D2D"/>
                </a:solidFill>
                <a:latin typeface="Arial"/>
                <a:ea typeface="Arial"/>
                <a:cs typeface="Arial"/>
                <a:sym typeface="Arial"/>
              </a:rPr>
              <a:t>Moralisation, remontrances et appels à l’empathie sont sans effets.</a:t>
            </a:r>
            <a:endParaRPr dirty="0">
              <a:solidFill>
                <a:srgbClr val="94C6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fr" dirty="0">
                <a:solidFill>
                  <a:srgbClr val="94C600"/>
                </a:solidFill>
                <a:latin typeface="Arial"/>
                <a:ea typeface="Arial"/>
                <a:cs typeface="Arial"/>
                <a:sym typeface="Arial"/>
              </a:rPr>
              <a:t></a:t>
            </a:r>
            <a:r>
              <a:rPr lang="fr" sz="2400" dirty="0">
                <a:solidFill>
                  <a:srgbClr val="3E3D2D"/>
                </a:solidFill>
                <a:latin typeface="Arial"/>
                <a:ea typeface="Arial"/>
                <a:cs typeface="Arial"/>
                <a:sym typeface="Arial"/>
              </a:rPr>
              <a:t>La posture la plus efficace est celle du diplomate.</a:t>
            </a:r>
            <a:endParaRPr sz="2400" dirty="0">
              <a:solidFill>
                <a:srgbClr val="3E3D2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1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50452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 idx="4294967295"/>
          </p:nvPr>
        </p:nvSpPr>
        <p:spPr>
          <a:xfrm>
            <a:off x="183625" y="216000"/>
            <a:ext cx="8636847" cy="138879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dirty="0">
                <a:solidFill>
                  <a:srgbClr val="0070C0"/>
                </a:solidFill>
              </a:rPr>
              <a:t>Les objectifs </a:t>
            </a:r>
            <a:r>
              <a:rPr lang="fr" dirty="0" smtClean="0">
                <a:solidFill>
                  <a:srgbClr val="0070C0"/>
                </a:solidFill>
              </a:rPr>
              <a:t>visés par les entretiens Pikas  </a:t>
            </a:r>
            <a:r>
              <a:rPr lang="fr" dirty="0">
                <a:solidFill>
                  <a:srgbClr val="0070C0"/>
                </a:solidFill>
              </a:rPr>
              <a:t>:</a:t>
            </a:r>
            <a:endParaRPr dirty="0">
              <a:solidFill>
                <a:srgbClr val="0070C0"/>
              </a:solidFill>
            </a:endParaRPr>
          </a:p>
        </p:txBody>
      </p:sp>
      <p:sp>
        <p:nvSpPr>
          <p:cNvPr id="73" name="Shape 73"/>
          <p:cNvSpPr txBox="1"/>
          <p:nvPr/>
        </p:nvSpPr>
        <p:spPr>
          <a:xfrm>
            <a:off x="395536" y="1429000"/>
            <a:ext cx="7221014" cy="4592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fr" sz="2400" dirty="0" smtClean="0">
                <a:solidFill>
                  <a:srgbClr val="3E3D2D"/>
                </a:solidFill>
              </a:rPr>
              <a:t>Défaire </a:t>
            </a:r>
            <a:r>
              <a:rPr lang="fr" sz="2400" dirty="0">
                <a:solidFill>
                  <a:srgbClr val="3E3D2D"/>
                </a:solidFill>
              </a:rPr>
              <a:t>la dynamique de groupe qui a provoqué la situation de harcèlement</a:t>
            </a:r>
            <a:endParaRPr sz="1800" dirty="0">
              <a:solidFill>
                <a:srgbClr val="94C600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fr" sz="1800" dirty="0">
                <a:solidFill>
                  <a:srgbClr val="94C600"/>
                </a:solidFill>
              </a:rPr>
              <a:t></a:t>
            </a:r>
            <a:endParaRPr sz="1800" dirty="0">
              <a:solidFill>
                <a:srgbClr val="94C600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fr" sz="2400" dirty="0">
                <a:solidFill>
                  <a:srgbClr val="3E3D2D"/>
                </a:solidFill>
              </a:rPr>
              <a:t>Individualiser la prise en charge</a:t>
            </a:r>
            <a:endParaRPr sz="2400" dirty="0">
              <a:solidFill>
                <a:srgbClr val="3E3D2D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2400" dirty="0">
              <a:solidFill>
                <a:srgbClr val="3E3D2D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fr" sz="2400" dirty="0">
                <a:solidFill>
                  <a:srgbClr val="3E3D2D"/>
                </a:solidFill>
              </a:rPr>
              <a:t>Faire naître chez les enfants un sentiment d’intérêts communs (empathie-valeurs)</a:t>
            </a:r>
            <a:endParaRPr sz="1800" b="1" dirty="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116195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 idx="4294967295"/>
          </p:nvPr>
        </p:nvSpPr>
        <p:spPr>
          <a:xfrm>
            <a:off x="183625" y="216000"/>
            <a:ext cx="8636847" cy="110076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dirty="0" smtClean="0">
                <a:solidFill>
                  <a:srgbClr val="4A86E8"/>
                </a:solidFill>
              </a:rPr>
              <a:t>Les étapes :</a:t>
            </a:r>
            <a:endParaRPr dirty="0">
              <a:solidFill>
                <a:srgbClr val="4A86E8"/>
              </a:solidFill>
            </a:endParaRPr>
          </a:p>
        </p:txBody>
      </p:sp>
      <p:sp>
        <p:nvSpPr>
          <p:cNvPr id="73" name="Shape 73"/>
          <p:cNvSpPr txBox="1"/>
          <p:nvPr/>
        </p:nvSpPr>
        <p:spPr>
          <a:xfrm>
            <a:off x="395536" y="1604798"/>
            <a:ext cx="8280920" cy="50885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lang="fr-FR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fr-FR" sz="2400" b="1" dirty="0" smtClean="0">
                <a:solidFill>
                  <a:schemeClr val="accent6">
                    <a:lumMod val="75000"/>
                  </a:schemeClr>
                </a:solidFill>
              </a:rPr>
              <a:t>Avant toute action, analyse de la situation en équipe ressources.</a:t>
            </a:r>
            <a:endParaRPr lang="fr-FR" sz="1800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fr-FR" sz="2800" dirty="0" smtClean="0"/>
              <a:t>Rencontres </a:t>
            </a:r>
            <a:r>
              <a:rPr lang="fr-FR" sz="2800" dirty="0"/>
              <a:t>individuelles avec les intimidateurs présumés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fr-FR" sz="2800" dirty="0" smtClean="0"/>
              <a:t>Rencontre </a:t>
            </a:r>
            <a:r>
              <a:rPr lang="fr-FR" sz="2800" dirty="0"/>
              <a:t>avec la cible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fr-FR" sz="2800" dirty="0" smtClean="0"/>
              <a:t>Rencontres </a:t>
            </a:r>
            <a:r>
              <a:rPr lang="fr-FR" sz="2800" dirty="0"/>
              <a:t>de suivi avec les intimidateurs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fr-FR" sz="2800" dirty="0" smtClean="0"/>
              <a:t>Rencontres </a:t>
            </a:r>
            <a:r>
              <a:rPr lang="fr-FR" sz="2800" dirty="0"/>
              <a:t>de suivi avec la cible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fr-FR" sz="2800" dirty="0" err="1" smtClean="0"/>
              <a:t>Etapes</a:t>
            </a:r>
            <a:r>
              <a:rPr lang="fr-FR" sz="2800" dirty="0" smtClean="0"/>
              <a:t> </a:t>
            </a:r>
            <a:r>
              <a:rPr lang="fr-FR" sz="2800" dirty="0"/>
              <a:t>de suivi </a:t>
            </a:r>
          </a:p>
          <a:p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</a:rPr>
              <a:t>Chaque étape fait l’objet d’une fiche de suivi.</a:t>
            </a:r>
          </a:p>
          <a:p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73611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169</Words>
  <Application>Microsoft Office PowerPoint</Application>
  <PresentationFormat>Affichage à l'écran (4:3)</PresentationFormat>
  <Paragraphs>24</Paragraphs>
  <Slides>3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À propos de l’approche, quelques postulats :</vt:lpstr>
      <vt:lpstr>Les objectifs visés par les entretiens Pikas  :</vt:lpstr>
      <vt:lpstr>Les étapes :</vt:lpstr>
    </vt:vector>
  </TitlesOfParts>
  <Company>DSI-Rectorat de Versailles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À propos de l’approche, quelques postulats :</dc:title>
  <dc:creator>CAAEE-Académie de Versailles-KG</dc:creator>
  <cp:lastModifiedBy>CAAEE-Académie de Versailles-KG</cp:lastModifiedBy>
  <cp:revision>1</cp:revision>
  <dcterms:created xsi:type="dcterms:W3CDTF">2019-01-21T12:27:38Z</dcterms:created>
  <dcterms:modified xsi:type="dcterms:W3CDTF">2019-01-21T12:29:23Z</dcterms:modified>
</cp:coreProperties>
</file>