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F2492-588B-4B97-B4C3-52E418EA5E0B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8F665-4BA1-4F02-9964-1DCB869AF5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89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Pour plus de précisions sur cette activité, vous pouvez vous reporter à la fiche technique de l’animation.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Pour plus de précisions sur cette activité, vous pouvez vous reporter à la fiche technique de l’animation.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Les thématiques sont adaptables en fonction des groupes, des contenus.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L’idéal est de prévoir 5 à 7 personnes par table. Le dispositif peut être dupliqué dans une même salle.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Pour plus de précisions sur cette activité, vous pouvez vous reporter à la fiche technique de l’animation.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Les thématiques sont adaptables en fonction des groupes, des contenus.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La fin des 5 tours correspond à la pause repas. La reprise se fait</a:t>
            </a:r>
            <a:r>
              <a:rPr lang="fr-FR" baseline="0" dirty="0" smtClean="0"/>
              <a:t> avec la restitution.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Lors des temps de restitution avec plusieurs groupes, il peut être nécessaire de limiter le temps de parole de chaque rapporteur. Exemple : chacun à tour de rôle dispose d’1 minute pour exposer le travail de son groupe. Puis un 2</a:t>
            </a:r>
            <a:r>
              <a:rPr lang="fr-FR" baseline="30000" dirty="0" smtClean="0"/>
              <a:t>ème</a:t>
            </a:r>
            <a:r>
              <a:rPr lang="fr-FR" baseline="0" dirty="0" smtClean="0"/>
              <a:t> tour de 30 seconde est accordé pour ceux qui souhaitent compléter.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A 3 groupes, cela permet une restitution de 5 minutes. Reste 10 minutes pour compléter, visionner la vidéo, et échanger avec la salle.</a:t>
            </a:r>
            <a:endParaRPr lang="fr-F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L’idéal est de prévoir 5 à 7 personnes par table. Le dispositif peut être dupliqué dans une même salle.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Enveloppe</a:t>
            </a:r>
            <a:r>
              <a:rPr lang="fr-FR" baseline="0" dirty="0" smtClean="0"/>
              <a:t> 1 – Définition du harcèlement et du cyberharcèlement.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Lien hypertexte vers la vidéo de Nino ARIAL « Les harceleurs silencieux ».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Enveloppe 2 – Repérer les signaux faibles.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Lien hypertexte</a:t>
            </a:r>
            <a:r>
              <a:rPr lang="fr-FR" baseline="0" dirty="0" smtClean="0"/>
              <a:t> vers « Le profil du harcelé » - extrait d’une émission France TV.</a:t>
            </a:r>
            <a:endParaRPr lang="fr-F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Enveloppe 3 – Les actions possibles.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Lien hypertexte</a:t>
            </a:r>
            <a:r>
              <a:rPr lang="fr-FR" baseline="0" dirty="0" smtClean="0"/>
              <a:t> vers « </a:t>
            </a:r>
            <a:r>
              <a:rPr lang="fr-FR" baseline="0" dirty="0" err="1" smtClean="0"/>
              <a:t>Friendly</a:t>
            </a:r>
            <a:r>
              <a:rPr lang="fr-FR" baseline="0" dirty="0" smtClean="0"/>
              <a:t> ».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Enveloppe 4 – Le Quizz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La restitution peut</a:t>
            </a:r>
            <a:r>
              <a:rPr lang="fr-FR" baseline="0" dirty="0" smtClean="0"/>
              <a:t> être assez longue.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aseline="0" dirty="0" smtClean="0"/>
              <a:t>Chaque groupe présente une réponse et revient si nécessaire sur les différences entre les réponses officielles et les représentations des participants.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4" y="0"/>
            <a:ext cx="40956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4382967"/>
            <a:ext cx="52503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00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798633"/>
            <a:ext cx="5511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949100"/>
            <a:ext cx="2675100" cy="3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949100"/>
            <a:ext cx="2675100" cy="3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95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 circ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8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59306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fld id="{00000000-1234-1234-1234-123412341234}" type="slidenum">
              <a:rPr lang="en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59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798633"/>
            <a:ext cx="55113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992533"/>
            <a:ext cx="5511300" cy="3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62315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‹N°›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193021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hyperlink" Target="Vid&#233;os/Vid&#233;o%20Harc&#232;lement%20Nino%20ARIAL%20Version%20courte.mov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hyperlink" Target="Vid&#233;os/Le%20harc&#232;lement%20&#224;%20l%20&#233;cole%20t&#233;moignage%20d%20une%20m&#232;re.flv" TargetMode="Externa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9.png"/><Relationship Id="rId4" Type="http://schemas.openxmlformats.org/officeDocument/2006/relationships/hyperlink" Target="Vid&#233;os/Le%20harc&#232;lement%20&#224;%20l%20&#233;cole%20t&#233;moignage%20d%20une%20m&#232;re.fl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44816" y="334300"/>
            <a:ext cx="775848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Mise en activité – Le jeu de la “dictature”</a:t>
            </a:r>
            <a:endParaRPr sz="3200"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8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4"/>
          <p:cNvSpPr txBox="1">
            <a:spLocks/>
          </p:cNvSpPr>
          <p:nvPr/>
        </p:nvSpPr>
        <p:spPr>
          <a:xfrm>
            <a:off x="113486" y="1676708"/>
            <a:ext cx="8596765" cy="508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r>
              <a:rPr lang="fr-FR" sz="2400" kern="0" dirty="0" smtClean="0">
                <a:solidFill>
                  <a:srgbClr val="FFC000"/>
                </a:solidFill>
              </a:rPr>
              <a:t>Des espions sont désignés en secret.</a:t>
            </a:r>
          </a:p>
          <a:p>
            <a:endParaRPr lang="fr-FR" sz="2400" kern="0" dirty="0" smtClean="0">
              <a:solidFill>
                <a:srgbClr val="FFC000"/>
              </a:solidFill>
            </a:endParaRPr>
          </a:p>
          <a:p>
            <a:r>
              <a:rPr lang="fr-FR" sz="2400" kern="0" dirty="0" smtClean="0">
                <a:solidFill>
                  <a:srgbClr val="FFC000"/>
                </a:solidFill>
              </a:rPr>
              <a:t>Personne ne peut parler.</a:t>
            </a:r>
          </a:p>
          <a:p>
            <a:endParaRPr lang="fr-FR" sz="2400" kern="0" dirty="0" smtClean="0">
              <a:solidFill>
                <a:srgbClr val="FFC000"/>
              </a:solidFill>
            </a:endParaRPr>
          </a:p>
          <a:p>
            <a:r>
              <a:rPr lang="fr-FR" sz="2400" kern="0" dirty="0" smtClean="0">
                <a:solidFill>
                  <a:srgbClr val="FFC000"/>
                </a:solidFill>
              </a:rPr>
              <a:t>Touché entre les omoplates : je me fige.</a:t>
            </a:r>
          </a:p>
          <a:p>
            <a:endParaRPr lang="fr-FR" sz="2400" kern="0" dirty="0" smtClean="0">
              <a:solidFill>
                <a:srgbClr val="FFC000"/>
              </a:solidFill>
            </a:endParaRPr>
          </a:p>
          <a:p>
            <a:r>
              <a:rPr lang="fr-FR" sz="2400" kern="0" dirty="0" smtClean="0">
                <a:solidFill>
                  <a:srgbClr val="FFC000"/>
                </a:solidFill>
              </a:rPr>
              <a:t>Quelqu’un pose ses deux mains sur mes épaules : </a:t>
            </a:r>
          </a:p>
          <a:p>
            <a:pPr marL="0" indent="0">
              <a:buFont typeface="Lato Light"/>
              <a:buNone/>
            </a:pPr>
            <a:r>
              <a:rPr lang="fr-FR" sz="2400" kern="0" dirty="0" smtClean="0">
                <a:solidFill>
                  <a:srgbClr val="FFC000"/>
                </a:solidFill>
              </a:rPr>
              <a:t>je suis libre.</a:t>
            </a:r>
            <a:endParaRPr lang="fr-FR" sz="2400" kern="0" dirty="0">
              <a:solidFill>
                <a:srgbClr val="FFC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85" y="2084851"/>
            <a:ext cx="2335053" cy="2136140"/>
          </a:xfrm>
          <a:prstGeom prst="rect">
            <a:avLst/>
          </a:prstGeom>
        </p:spPr>
      </p:pic>
      <p:pic>
        <p:nvPicPr>
          <p:cNvPr id="7" name="Google Shape;22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"/>
            <a:ext cx="2012900" cy="60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7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71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44816" y="334300"/>
            <a:ext cx="775848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199088"/>
                </a:solidFill>
                <a:latin typeface="Lato"/>
                <a:ea typeface="Lato"/>
                <a:cs typeface="Lato"/>
                <a:sym typeface="Lato"/>
              </a:rPr>
              <a:t>Les “Enveloppes”</a:t>
            </a:r>
            <a:endParaRPr b="1" dirty="0">
              <a:solidFill>
                <a:srgbClr val="1990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8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4" y="1412778"/>
            <a:ext cx="5730349" cy="4906252"/>
          </a:xfrm>
          <a:prstGeom prst="rect">
            <a:avLst/>
          </a:prstGeom>
        </p:spPr>
      </p:pic>
      <p:pic>
        <p:nvPicPr>
          <p:cNvPr id="6" name="Google Shape;22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"/>
            <a:ext cx="2012900" cy="60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2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44816" y="334300"/>
            <a:ext cx="775848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Les “Enveloppes”</a:t>
            </a:r>
            <a:endParaRPr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8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7" y="137817"/>
            <a:ext cx="1794199" cy="15361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9" t="13651" r="30241" b="6983"/>
          <a:stretch/>
        </p:blipFill>
        <p:spPr>
          <a:xfrm>
            <a:off x="67822" y="1458287"/>
            <a:ext cx="711200" cy="1371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12543" r="20055" b="9193"/>
          <a:stretch/>
        </p:blipFill>
        <p:spPr>
          <a:xfrm>
            <a:off x="0" y="3429000"/>
            <a:ext cx="787400" cy="12022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11031" r="23409" b="9892"/>
          <a:stretch/>
        </p:blipFill>
        <p:spPr>
          <a:xfrm>
            <a:off x="157822" y="5154480"/>
            <a:ext cx="698500" cy="1337733"/>
          </a:xfrm>
          <a:prstGeom prst="rect">
            <a:avLst/>
          </a:prstGeom>
        </p:spPr>
      </p:pic>
      <p:sp>
        <p:nvSpPr>
          <p:cNvPr id="11" name="Espace réservé du contenu 3"/>
          <p:cNvSpPr txBox="1">
            <a:spLocks/>
          </p:cNvSpPr>
          <p:nvPr/>
        </p:nvSpPr>
        <p:spPr>
          <a:xfrm>
            <a:off x="779022" y="1124744"/>
            <a:ext cx="7747644" cy="509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27000" indent="0">
              <a:buFont typeface="Lato Light"/>
              <a:buNone/>
            </a:pPr>
            <a:endParaRPr lang="fr-FR" kern="0" dirty="0" smtClean="0">
              <a:solidFill>
                <a:srgbClr val="0062A8"/>
              </a:solidFill>
            </a:endParaRPr>
          </a:p>
          <a:p>
            <a:r>
              <a:rPr lang="fr-FR" sz="2800" kern="0" dirty="0">
                <a:solidFill>
                  <a:srgbClr val="FDB714"/>
                </a:solidFill>
              </a:rPr>
              <a:t>Produire en groupe un document sur le thème de chaque enveloppe (4x15 min)</a:t>
            </a:r>
          </a:p>
          <a:p>
            <a:endParaRPr lang="fr-FR" sz="2800" kern="0" dirty="0" smtClean="0">
              <a:solidFill>
                <a:srgbClr val="FDB714"/>
              </a:solidFill>
            </a:endParaRPr>
          </a:p>
          <a:p>
            <a:r>
              <a:rPr lang="fr-FR" sz="2800" kern="0" dirty="0" smtClean="0">
                <a:solidFill>
                  <a:srgbClr val="FDB714"/>
                </a:solidFill>
              </a:rPr>
              <a:t>La dernière enveloppe est ouverte, le groupe choisit ou fait une synthèse (30 min)</a:t>
            </a:r>
          </a:p>
          <a:p>
            <a:pPr marL="127000" indent="0">
              <a:buFont typeface="Lato Light"/>
              <a:buNone/>
            </a:pPr>
            <a:endParaRPr lang="fr-FR" kern="0" dirty="0" smtClean="0">
              <a:solidFill>
                <a:srgbClr val="FDB714"/>
              </a:solidFill>
            </a:endParaRPr>
          </a:p>
          <a:p>
            <a:r>
              <a:rPr lang="fr-FR" sz="2800" kern="0" dirty="0" smtClean="0">
                <a:solidFill>
                  <a:srgbClr val="FDB714"/>
                </a:solidFill>
              </a:rPr>
              <a:t>Les rapporteurs présentent le document final (5x15 minutes)</a:t>
            </a:r>
            <a:endParaRPr lang="fr-FR" sz="2800" kern="0" dirty="0">
              <a:solidFill>
                <a:srgbClr val="FDB714"/>
              </a:solidFill>
            </a:endParaRPr>
          </a:p>
        </p:txBody>
      </p:sp>
      <p:pic>
        <p:nvPicPr>
          <p:cNvPr id="12" name="Google Shape;229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6"/>
            <a:ext cx="2012900" cy="60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3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44816" y="334300"/>
            <a:ext cx="775848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Harcèlement - Cyberharcèlement</a:t>
            </a:r>
            <a:endParaRPr sz="3600"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8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" y="1604799"/>
            <a:ext cx="1493328" cy="199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6" y="3845364"/>
            <a:ext cx="1781361" cy="13360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865"/>
          <a:stretch/>
        </p:blipFill>
        <p:spPr>
          <a:xfrm>
            <a:off x="127504" y="5277432"/>
            <a:ext cx="1894501" cy="13199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86" t="10826" r="16617" b="11643"/>
          <a:stretch/>
        </p:blipFill>
        <p:spPr>
          <a:xfrm>
            <a:off x="5941384" y="1783367"/>
            <a:ext cx="2209973" cy="25922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81" y="5068023"/>
            <a:ext cx="1719941" cy="152883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066279" y="2251537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2800" b="1" kern="0" dirty="0">
                <a:solidFill>
                  <a:srgbClr val="FDB714"/>
                </a:solidFill>
                <a:cs typeface="Arial"/>
                <a:sym typeface="Arial"/>
              </a:rPr>
              <a:t>Rapport de force</a:t>
            </a:r>
            <a:endParaRPr lang="fr-FR" sz="2800" b="1" kern="0" dirty="0">
              <a:solidFill>
                <a:srgbClr val="FDB714"/>
              </a:solidFill>
              <a:cs typeface="Arial"/>
              <a:sym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83393" y="402684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2800" b="1" kern="0" dirty="0">
                <a:solidFill>
                  <a:srgbClr val="FDB714"/>
                </a:solidFill>
                <a:cs typeface="Arial"/>
                <a:sym typeface="Arial"/>
              </a:rPr>
              <a:t>Isolement</a:t>
            </a:r>
            <a:endParaRPr lang="fr-FR" sz="2800" b="1" kern="0" dirty="0">
              <a:solidFill>
                <a:srgbClr val="FDB714"/>
              </a:solidFill>
              <a:cs typeface="Arial"/>
              <a:sym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61171" y="5588579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2800" b="1" kern="0" dirty="0">
                <a:solidFill>
                  <a:srgbClr val="FDB714"/>
                </a:solidFill>
                <a:cs typeface="Arial"/>
                <a:sym typeface="Arial"/>
              </a:rPr>
              <a:t>Répétition</a:t>
            </a:r>
            <a:endParaRPr lang="fr-FR" sz="2800" b="1" kern="0" dirty="0">
              <a:solidFill>
                <a:srgbClr val="FDB714"/>
              </a:solidFill>
              <a:cs typeface="Arial"/>
              <a:sym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69461" y="1273072"/>
            <a:ext cx="155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2800" b="1" kern="0" dirty="0">
                <a:solidFill>
                  <a:srgbClr val="FDB714"/>
                </a:solidFill>
                <a:cs typeface="Arial"/>
                <a:sym typeface="Arial"/>
              </a:rPr>
              <a:t>Harcelé</a:t>
            </a:r>
            <a:endParaRPr lang="fr-FR" sz="2800" b="1" kern="0" dirty="0">
              <a:solidFill>
                <a:srgbClr val="FDB714"/>
              </a:solidFill>
              <a:cs typeface="Arial"/>
              <a:sym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36735" y="4026841"/>
            <a:ext cx="155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2800" b="1" kern="0" dirty="0">
                <a:solidFill>
                  <a:srgbClr val="FDB714"/>
                </a:solidFill>
                <a:cs typeface="Arial"/>
                <a:sym typeface="Arial"/>
              </a:rPr>
              <a:t>Témoin</a:t>
            </a:r>
            <a:endParaRPr lang="fr-FR" sz="2800" b="1" kern="0" dirty="0">
              <a:solidFill>
                <a:srgbClr val="FDB714"/>
              </a:solidFill>
              <a:cs typeface="Arial"/>
              <a:sym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289778" y="4026841"/>
            <a:ext cx="209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2800" b="1" kern="0" dirty="0">
                <a:solidFill>
                  <a:srgbClr val="FDB714"/>
                </a:solidFill>
                <a:cs typeface="Arial"/>
                <a:sym typeface="Arial"/>
              </a:rPr>
              <a:t>Harceleur</a:t>
            </a:r>
            <a:endParaRPr lang="fr-FR" sz="2800" b="1" kern="0" dirty="0">
              <a:solidFill>
                <a:srgbClr val="FDB714"/>
              </a:solidFill>
              <a:cs typeface="Arial"/>
              <a:sym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41384" y="5855803"/>
            <a:ext cx="129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fr-FR" sz="2800" b="1" kern="0" dirty="0">
                <a:solidFill>
                  <a:srgbClr val="FDB714"/>
                </a:solidFill>
                <a:cs typeface="Arial"/>
                <a:sym typeface="Arial"/>
              </a:rPr>
              <a:t>Cyber</a:t>
            </a:r>
            <a:endParaRPr lang="fr-FR" sz="2800" b="1" kern="0" dirty="0">
              <a:solidFill>
                <a:srgbClr val="FDB714"/>
              </a:solidFill>
              <a:cs typeface="Arial"/>
              <a:sym typeface="Arial"/>
            </a:endParaRPr>
          </a:p>
        </p:txBody>
      </p:sp>
      <p:pic>
        <p:nvPicPr>
          <p:cNvPr id="19" name="Image 18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60" y="5169113"/>
            <a:ext cx="607060" cy="411467"/>
          </a:xfrm>
          <a:prstGeom prst="rect">
            <a:avLst/>
          </a:prstGeom>
        </p:spPr>
      </p:pic>
      <p:pic>
        <p:nvPicPr>
          <p:cNvPr id="20" name="Google Shape;229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5"/>
            <a:ext cx="2012900" cy="60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8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714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44816" y="334300"/>
            <a:ext cx="775848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199088"/>
                </a:solidFill>
                <a:latin typeface="Lato"/>
                <a:ea typeface="Lato"/>
                <a:cs typeface="Lato"/>
                <a:sym typeface="Lato"/>
              </a:rPr>
              <a:t>Les signaux faibles</a:t>
            </a:r>
            <a:endParaRPr b="1" dirty="0">
              <a:solidFill>
                <a:srgbClr val="1990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8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22" y="5761877"/>
            <a:ext cx="607060" cy="4114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3795"/>
            <a:ext cx="2282518" cy="20162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36" y="1816581"/>
            <a:ext cx="2246024" cy="19964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6" b="8895"/>
          <a:stretch/>
        </p:blipFill>
        <p:spPr>
          <a:xfrm>
            <a:off x="218902" y="4301516"/>
            <a:ext cx="2646496" cy="20582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16" y="2876921"/>
            <a:ext cx="2345272" cy="22084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6" y="4355213"/>
            <a:ext cx="2101629" cy="1868115"/>
          </a:xfrm>
          <a:prstGeom prst="rect">
            <a:avLst/>
          </a:prstGeom>
        </p:spPr>
      </p:pic>
      <p:pic>
        <p:nvPicPr>
          <p:cNvPr id="11" name="Google Shape;229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3"/>
            <a:ext cx="2012900" cy="60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7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44816" y="334300"/>
            <a:ext cx="775848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Les actions possibles</a:t>
            </a:r>
            <a:endParaRPr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8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15" y="3836721"/>
            <a:ext cx="607060" cy="4114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1508789"/>
            <a:ext cx="7416431" cy="4655871"/>
          </a:xfrm>
          <a:prstGeom prst="rect">
            <a:avLst/>
          </a:prstGeom>
        </p:spPr>
      </p:pic>
      <p:pic>
        <p:nvPicPr>
          <p:cNvPr id="7" name="Google Shape;22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"/>
            <a:ext cx="2012900" cy="60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4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92870" y="905900"/>
            <a:ext cx="775848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B439"/>
                </a:solidFill>
                <a:latin typeface="Lato"/>
                <a:ea typeface="Lato"/>
                <a:cs typeface="Lato"/>
                <a:sym typeface="Lato"/>
              </a:rPr>
              <a:t>Le Quizz</a:t>
            </a:r>
            <a:endParaRPr b="1" dirty="0">
              <a:solidFill>
                <a:srgbClr val="FFB4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8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576760"/>
            <a:ext cx="2747843" cy="569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22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2012900" cy="60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3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424</Words>
  <Application>Microsoft Office PowerPoint</Application>
  <PresentationFormat>Affichage à l'écran (4:3)</PresentationFormat>
  <Paragraphs>54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Eglamour template</vt:lpstr>
      <vt:lpstr>Mise en activité – Le jeu de la “dictature”</vt:lpstr>
      <vt:lpstr>Les “Enveloppes”</vt:lpstr>
      <vt:lpstr>Les “Enveloppes”</vt:lpstr>
      <vt:lpstr>Harcèlement - Cyberharcèlement</vt:lpstr>
      <vt:lpstr>Les signaux faibles</vt:lpstr>
      <vt:lpstr>Les actions possibles</vt:lpstr>
      <vt:lpstr>Le Quizz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activité – Le jeu de la “dictature”</dc:title>
  <dc:creator>Candice Lartigue</dc:creator>
  <cp:lastModifiedBy>Candice Lartigue</cp:lastModifiedBy>
  <cp:revision>1</cp:revision>
  <dcterms:created xsi:type="dcterms:W3CDTF">2019-01-23T15:38:54Z</dcterms:created>
  <dcterms:modified xsi:type="dcterms:W3CDTF">2019-01-23T15:42:09Z</dcterms:modified>
</cp:coreProperties>
</file>