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2"/>
  </p:notesMasterIdLst>
  <p:sldIdLst>
    <p:sldId id="256" r:id="rId2"/>
    <p:sldId id="257" r:id="rId3"/>
    <p:sldId id="259" r:id="rId4"/>
    <p:sldId id="260" r:id="rId5"/>
    <p:sldId id="261" r:id="rId6"/>
    <p:sldId id="262" r:id="rId7"/>
    <p:sldId id="263" r:id="rId8"/>
    <p:sldId id="264" r:id="rId9"/>
    <p:sldId id="265" r:id="rId10"/>
    <p:sldId id="266" r:id="rId11"/>
  </p:sldIdLst>
  <p:sldSz cx="9144000" cy="5143500" type="screen16x9"/>
  <p:notesSz cx="6858000" cy="9144000"/>
  <p:embeddedFontLst>
    <p:embeddedFont>
      <p:font typeface="Lato Hairline" panose="020B0604020202020204" charset="0"/>
      <p:regular r:id="rId13"/>
      <p:bold r:id="rId14"/>
      <p:italic r:id="rId15"/>
      <p:boldItalic r:id="rId16"/>
    </p:embeddedFont>
    <p:embeddedFont>
      <p:font typeface="Lato" panose="020B0604020202020204" charset="0"/>
      <p:regular r:id="rId17"/>
      <p:bold r:id="rId18"/>
    </p:embeddedFont>
    <p:embeddedFont>
      <p:font typeface="Quicksand" panose="020B0604020202020204" charset="0"/>
      <p:regular r:id="rId19"/>
    </p:embeddedFont>
    <p:embeddedFont>
      <p:font typeface="Lato Light" panose="020B0604020202020204" charset="0"/>
      <p:regular r:id="rId20"/>
      <p:bold r:id="rId21"/>
      <p:italic r:id="rId22"/>
      <p:boldItalic r:id="rId23"/>
    </p:embeddedFont>
    <p:embeddedFont>
      <p:font typeface="Wingdings 3" panose="05040102010807070707" pitchFamily="18" charset="2"/>
      <p:regular r:id="rId24"/>
    </p:embeddedFont>
    <p:embeddedFont>
      <p:font typeface="Raleway" panose="020B0003030101060003" pitchFamily="3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9088"/>
    <a:srgbClr val="FDB7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DE4F1839-1BB7-4B3E-B8BA-8305FEF71ADB}">
  <a:tblStyle styleId="{DE4F1839-1BB7-4B3E-B8BA-8305FEF71AD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1" autoAdjust="0"/>
  </p:normalViewPr>
  <p:slideViewPr>
    <p:cSldViewPr>
      <p:cViewPr>
        <p:scale>
          <a:sx n="50" d="100"/>
          <a:sy n="50" d="100"/>
        </p:scale>
        <p:origin x="-186" y="-75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CBA71-3A8F-4131-B499-68D8794C029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567558FD-AAFF-4932-97AB-5D9DDEDA079C}">
      <dgm:prSet phldrT="[Texte]" custT="1"/>
      <dgm:spPr>
        <a:solidFill>
          <a:srgbClr val="199088"/>
        </a:solidFill>
      </dgm:spPr>
      <dgm:t>
        <a:bodyPr/>
        <a:lstStyle/>
        <a:p>
          <a:r>
            <a:rPr lang="fr-FR" sz="3200" dirty="0" smtClean="0">
              <a:latin typeface="Lato" panose="020B0604020202020204" charset="0"/>
            </a:rPr>
            <a:t>Primaire</a:t>
          </a:r>
          <a:endParaRPr lang="fr-FR" sz="3200" dirty="0">
            <a:latin typeface="Lato" panose="020B0604020202020204" charset="0"/>
          </a:endParaRPr>
        </a:p>
      </dgm:t>
    </dgm:pt>
    <dgm:pt modelId="{05ED29AA-801C-4473-AC54-F0CEC88AD484}" type="parTrans" cxnId="{BCE0407A-EF19-44DA-BE5F-95C2A21ED9E8}">
      <dgm:prSet/>
      <dgm:spPr/>
      <dgm:t>
        <a:bodyPr/>
        <a:lstStyle/>
        <a:p>
          <a:endParaRPr lang="fr-FR"/>
        </a:p>
      </dgm:t>
    </dgm:pt>
    <dgm:pt modelId="{ACC3408A-ABEB-420C-9C2B-4ED6E709A25A}" type="sibTrans" cxnId="{BCE0407A-EF19-44DA-BE5F-95C2A21ED9E8}">
      <dgm:prSet/>
      <dgm:spPr/>
      <dgm:t>
        <a:bodyPr/>
        <a:lstStyle/>
        <a:p>
          <a:endParaRPr lang="fr-FR"/>
        </a:p>
      </dgm:t>
    </dgm:pt>
    <dgm:pt modelId="{F715298F-525C-4C63-8571-31A6DD406229}">
      <dgm:prSet phldrT="[Texte]"/>
      <dgm:spPr/>
      <dgm:t>
        <a:bodyPr/>
        <a:lstStyle/>
        <a:p>
          <a:r>
            <a:rPr lang="fr-FR" altLang="fr-FR" b="0" dirty="0" smtClean="0">
              <a:solidFill>
                <a:srgbClr val="199088"/>
              </a:solidFill>
              <a:latin typeface="Lato" panose="020B0604020202020204" charset="0"/>
            </a:rPr>
            <a:t>11,7% des enfants sont victimes de harcèlement.</a:t>
          </a:r>
          <a:endParaRPr lang="fr-FR" dirty="0">
            <a:solidFill>
              <a:srgbClr val="199088"/>
            </a:solidFill>
            <a:latin typeface="Lato" panose="020B0604020202020204" charset="0"/>
          </a:endParaRPr>
        </a:p>
      </dgm:t>
    </dgm:pt>
    <dgm:pt modelId="{D3F4022A-472E-4A0C-AF36-F1FA3139C767}" type="parTrans" cxnId="{7969161F-A8B1-4691-8AC0-A3B9406E8072}">
      <dgm:prSet/>
      <dgm:spPr/>
      <dgm:t>
        <a:bodyPr/>
        <a:lstStyle/>
        <a:p>
          <a:endParaRPr lang="fr-FR"/>
        </a:p>
      </dgm:t>
    </dgm:pt>
    <dgm:pt modelId="{04E277BA-7009-4986-A411-06CB55B9C9D3}" type="sibTrans" cxnId="{7969161F-A8B1-4691-8AC0-A3B9406E8072}">
      <dgm:prSet/>
      <dgm:spPr/>
      <dgm:t>
        <a:bodyPr/>
        <a:lstStyle/>
        <a:p>
          <a:endParaRPr lang="fr-FR"/>
        </a:p>
      </dgm:t>
    </dgm:pt>
    <dgm:pt modelId="{657EB4DF-9B6C-424E-9D26-872082061C0B}">
      <dgm:prSet phldrT="[Texte]" custT="1"/>
      <dgm:spPr>
        <a:solidFill>
          <a:srgbClr val="199088"/>
        </a:solidFill>
      </dgm:spPr>
      <dgm:t>
        <a:bodyPr/>
        <a:lstStyle/>
        <a:p>
          <a:r>
            <a:rPr lang="fr-FR" sz="3200" dirty="0" smtClean="0">
              <a:latin typeface="Lato" panose="020B0604020202020204" charset="0"/>
            </a:rPr>
            <a:t>Collège</a:t>
          </a:r>
          <a:endParaRPr lang="fr-FR" sz="3200" dirty="0">
            <a:latin typeface="Lato" panose="020B0604020202020204" charset="0"/>
          </a:endParaRPr>
        </a:p>
      </dgm:t>
    </dgm:pt>
    <dgm:pt modelId="{8178BC6E-D8F6-49A6-A7D8-BA3A09B95CC3}" type="parTrans" cxnId="{8457DCE8-2512-4D2A-A12A-AAC7200F266C}">
      <dgm:prSet/>
      <dgm:spPr/>
      <dgm:t>
        <a:bodyPr/>
        <a:lstStyle/>
        <a:p>
          <a:endParaRPr lang="fr-FR"/>
        </a:p>
      </dgm:t>
    </dgm:pt>
    <dgm:pt modelId="{7B08A435-734E-4CF1-8317-ED11E89B2F79}" type="sibTrans" cxnId="{8457DCE8-2512-4D2A-A12A-AAC7200F266C}">
      <dgm:prSet/>
      <dgm:spPr/>
      <dgm:t>
        <a:bodyPr/>
        <a:lstStyle/>
        <a:p>
          <a:endParaRPr lang="fr-FR"/>
        </a:p>
      </dgm:t>
    </dgm:pt>
    <dgm:pt modelId="{D12B5ED0-CCD0-4834-ACAE-4F4AAE093EFE}">
      <dgm:prSet phldrT="[Texte]"/>
      <dgm:spPr/>
      <dgm:t>
        <a:bodyPr/>
        <a:lstStyle/>
        <a:p>
          <a:r>
            <a:rPr lang="fr-FR" altLang="fr-FR" b="0" dirty="0" smtClean="0">
              <a:solidFill>
                <a:srgbClr val="199088"/>
              </a:solidFill>
              <a:latin typeface="Lato" panose="020B0604020202020204" charset="0"/>
            </a:rPr>
            <a:t>10% des collégiens sont victimes de harcèlement.</a:t>
          </a:r>
          <a:endParaRPr lang="fr-FR" dirty="0">
            <a:solidFill>
              <a:srgbClr val="199088"/>
            </a:solidFill>
            <a:latin typeface="Lato" panose="020B0604020202020204" charset="0"/>
          </a:endParaRPr>
        </a:p>
      </dgm:t>
    </dgm:pt>
    <dgm:pt modelId="{2A37FB9A-66EB-4FAE-BBDE-E8E09D826C1C}" type="parTrans" cxnId="{3765F80D-48E0-404B-8F23-E5A5638B5112}">
      <dgm:prSet/>
      <dgm:spPr/>
      <dgm:t>
        <a:bodyPr/>
        <a:lstStyle/>
        <a:p>
          <a:endParaRPr lang="fr-FR"/>
        </a:p>
      </dgm:t>
    </dgm:pt>
    <dgm:pt modelId="{323C3838-715A-48C0-ACE4-59711CD5E042}" type="sibTrans" cxnId="{3765F80D-48E0-404B-8F23-E5A5638B5112}">
      <dgm:prSet/>
      <dgm:spPr/>
      <dgm:t>
        <a:bodyPr/>
        <a:lstStyle/>
        <a:p>
          <a:endParaRPr lang="fr-FR"/>
        </a:p>
      </dgm:t>
    </dgm:pt>
    <dgm:pt modelId="{357EE19C-11ED-447B-AA89-1C2F11EC95D7}">
      <dgm:prSet phldrT="[Texte]" custT="1"/>
      <dgm:spPr>
        <a:solidFill>
          <a:srgbClr val="199088"/>
        </a:solidFill>
      </dgm:spPr>
      <dgm:t>
        <a:bodyPr/>
        <a:lstStyle/>
        <a:p>
          <a:r>
            <a:rPr lang="fr-FR" sz="3200" dirty="0" smtClean="0">
              <a:latin typeface="Lato" panose="020B0604020202020204" charset="0"/>
            </a:rPr>
            <a:t>Lycée</a:t>
          </a:r>
          <a:endParaRPr lang="fr-FR" sz="3200" dirty="0">
            <a:latin typeface="Lato" panose="020B0604020202020204" charset="0"/>
          </a:endParaRPr>
        </a:p>
      </dgm:t>
    </dgm:pt>
    <dgm:pt modelId="{63627714-DE2B-44B3-B69D-173E233FF6E2}" type="parTrans" cxnId="{F0058C76-C1D9-4C6E-9ED7-CB584E546D38}">
      <dgm:prSet/>
      <dgm:spPr/>
      <dgm:t>
        <a:bodyPr/>
        <a:lstStyle/>
        <a:p>
          <a:endParaRPr lang="fr-FR"/>
        </a:p>
      </dgm:t>
    </dgm:pt>
    <dgm:pt modelId="{5396E744-4B33-4FBD-9F1E-BF58C6F567CA}" type="sibTrans" cxnId="{F0058C76-C1D9-4C6E-9ED7-CB584E546D38}">
      <dgm:prSet/>
      <dgm:spPr/>
      <dgm:t>
        <a:bodyPr/>
        <a:lstStyle/>
        <a:p>
          <a:endParaRPr lang="fr-FR"/>
        </a:p>
      </dgm:t>
    </dgm:pt>
    <dgm:pt modelId="{6684209D-2CB8-4BA5-B893-89AA67F6E2BC}">
      <dgm:prSet phldrT="[Texte]"/>
      <dgm:spPr/>
      <dgm:t>
        <a:bodyPr/>
        <a:lstStyle/>
        <a:p>
          <a:r>
            <a:rPr lang="fr-FR" altLang="fr-FR" b="0" dirty="0" smtClean="0">
              <a:solidFill>
                <a:srgbClr val="199088"/>
              </a:solidFill>
              <a:latin typeface="Lato" panose="020B0604020202020204" charset="0"/>
            </a:rPr>
            <a:t>Pas d’enquête de victimation et de climat scolaire jusqu’en 2018</a:t>
          </a:r>
          <a:endParaRPr lang="fr-FR" dirty="0">
            <a:solidFill>
              <a:srgbClr val="199088"/>
            </a:solidFill>
            <a:latin typeface="Lato" panose="020B0604020202020204" charset="0"/>
          </a:endParaRPr>
        </a:p>
      </dgm:t>
    </dgm:pt>
    <dgm:pt modelId="{89B32C6A-3C64-4637-8F2B-4AB72EA688FF}" type="parTrans" cxnId="{AA4C94D9-9C68-49B8-89A7-082AF9B24E1F}">
      <dgm:prSet/>
      <dgm:spPr/>
      <dgm:t>
        <a:bodyPr/>
        <a:lstStyle/>
        <a:p>
          <a:endParaRPr lang="fr-FR"/>
        </a:p>
      </dgm:t>
    </dgm:pt>
    <dgm:pt modelId="{46EA79EB-37B5-4DA3-9A04-22EFCED5D809}" type="sibTrans" cxnId="{AA4C94D9-9C68-49B8-89A7-082AF9B24E1F}">
      <dgm:prSet/>
      <dgm:spPr/>
      <dgm:t>
        <a:bodyPr/>
        <a:lstStyle/>
        <a:p>
          <a:endParaRPr lang="fr-FR"/>
        </a:p>
      </dgm:t>
    </dgm:pt>
    <dgm:pt modelId="{50BE73CD-401D-4FA4-98D1-C1FAC16E0834}">
      <dgm:prSet/>
      <dgm:spPr/>
      <dgm:t>
        <a:bodyPr/>
        <a:lstStyle/>
        <a:p>
          <a:r>
            <a:rPr lang="fr-FR" altLang="fr-FR" b="0" dirty="0" smtClean="0">
              <a:solidFill>
                <a:srgbClr val="199088"/>
              </a:solidFill>
              <a:latin typeface="Lato" panose="020B0604020202020204" charset="0"/>
            </a:rPr>
            <a:t>5% de harcèlement sévère à très sévère</a:t>
          </a:r>
          <a:endParaRPr lang="fr-FR" altLang="fr-FR" b="0" dirty="0">
            <a:solidFill>
              <a:srgbClr val="199088"/>
            </a:solidFill>
            <a:latin typeface="Lato" panose="020B0604020202020204" charset="0"/>
          </a:endParaRPr>
        </a:p>
      </dgm:t>
    </dgm:pt>
    <dgm:pt modelId="{E0C43C5D-57C0-4867-BCC2-DA1AEFB1D63D}" type="parTrans" cxnId="{214018CC-FE57-4D08-B02A-DB539254E757}">
      <dgm:prSet/>
      <dgm:spPr/>
      <dgm:t>
        <a:bodyPr/>
        <a:lstStyle/>
        <a:p>
          <a:endParaRPr lang="fr-FR"/>
        </a:p>
      </dgm:t>
    </dgm:pt>
    <dgm:pt modelId="{AD80FE00-0D65-4306-B8DB-153565982961}" type="sibTrans" cxnId="{214018CC-FE57-4D08-B02A-DB539254E757}">
      <dgm:prSet/>
      <dgm:spPr/>
      <dgm:t>
        <a:bodyPr/>
        <a:lstStyle/>
        <a:p>
          <a:endParaRPr lang="fr-FR"/>
        </a:p>
      </dgm:t>
    </dgm:pt>
    <dgm:pt modelId="{F8C08F2C-FB82-4EFE-9AFE-A7D2CAF9E4A6}">
      <dgm:prSet/>
      <dgm:spPr/>
      <dgm:t>
        <a:bodyPr/>
        <a:lstStyle/>
        <a:p>
          <a:r>
            <a:rPr lang="fr-FR" altLang="fr-FR" b="0" dirty="0" smtClean="0">
              <a:solidFill>
                <a:srgbClr val="199088"/>
              </a:solidFill>
              <a:latin typeface="Lato" panose="020B0604020202020204" charset="0"/>
            </a:rPr>
            <a:t>7% de façon sévère à très sévère</a:t>
          </a:r>
          <a:endParaRPr lang="fr-FR" altLang="fr-FR" b="0" dirty="0">
            <a:solidFill>
              <a:srgbClr val="199088"/>
            </a:solidFill>
            <a:latin typeface="Lato" panose="020B0604020202020204" charset="0"/>
          </a:endParaRPr>
        </a:p>
      </dgm:t>
    </dgm:pt>
    <dgm:pt modelId="{D56726A7-FF90-42EB-89F6-AC415B41F768}" type="parTrans" cxnId="{707964BA-CB16-486B-8A5D-D4AD817AD901}">
      <dgm:prSet/>
      <dgm:spPr/>
      <dgm:t>
        <a:bodyPr/>
        <a:lstStyle/>
        <a:p>
          <a:endParaRPr lang="fr-FR"/>
        </a:p>
      </dgm:t>
    </dgm:pt>
    <dgm:pt modelId="{36C86414-D36F-4716-BFC1-A880C963778E}" type="sibTrans" cxnId="{707964BA-CB16-486B-8A5D-D4AD817AD901}">
      <dgm:prSet/>
      <dgm:spPr/>
      <dgm:t>
        <a:bodyPr/>
        <a:lstStyle/>
        <a:p>
          <a:endParaRPr lang="fr-FR"/>
        </a:p>
      </dgm:t>
    </dgm:pt>
    <dgm:pt modelId="{7D95B8FD-D7F5-4086-AF95-8D0C07BE7F55}" type="pres">
      <dgm:prSet presAssocID="{25ACBA71-3A8F-4131-B499-68D8794C029E}" presName="Name0" presStyleCnt="0">
        <dgm:presLayoutVars>
          <dgm:dir/>
          <dgm:animLvl val="lvl"/>
          <dgm:resizeHandles val="exact"/>
        </dgm:presLayoutVars>
      </dgm:prSet>
      <dgm:spPr/>
      <dgm:t>
        <a:bodyPr/>
        <a:lstStyle/>
        <a:p>
          <a:endParaRPr lang="fr-FR"/>
        </a:p>
      </dgm:t>
    </dgm:pt>
    <dgm:pt modelId="{C6DD8711-D343-4A84-A607-02C847D259E6}" type="pres">
      <dgm:prSet presAssocID="{567558FD-AAFF-4932-97AB-5D9DDEDA079C}" presName="linNode" presStyleCnt="0"/>
      <dgm:spPr/>
    </dgm:pt>
    <dgm:pt modelId="{4D3D5F26-E74B-4984-9EBD-CA581CEC0A9F}" type="pres">
      <dgm:prSet presAssocID="{567558FD-AAFF-4932-97AB-5D9DDEDA079C}" presName="parentText" presStyleLbl="node1" presStyleIdx="0" presStyleCnt="3" custLinFactNeighborY="-151">
        <dgm:presLayoutVars>
          <dgm:chMax val="1"/>
          <dgm:bulletEnabled val="1"/>
        </dgm:presLayoutVars>
      </dgm:prSet>
      <dgm:spPr/>
      <dgm:t>
        <a:bodyPr/>
        <a:lstStyle/>
        <a:p>
          <a:endParaRPr lang="fr-FR"/>
        </a:p>
      </dgm:t>
    </dgm:pt>
    <dgm:pt modelId="{06BD5934-C0DD-4F63-8601-DC80E8D86782}" type="pres">
      <dgm:prSet presAssocID="{567558FD-AAFF-4932-97AB-5D9DDEDA079C}" presName="descendantText" presStyleLbl="alignAccFollowNode1" presStyleIdx="0" presStyleCnt="3">
        <dgm:presLayoutVars>
          <dgm:bulletEnabled val="1"/>
        </dgm:presLayoutVars>
      </dgm:prSet>
      <dgm:spPr/>
      <dgm:t>
        <a:bodyPr/>
        <a:lstStyle/>
        <a:p>
          <a:endParaRPr lang="fr-FR"/>
        </a:p>
      </dgm:t>
    </dgm:pt>
    <dgm:pt modelId="{F21D38A5-FE51-447E-AA2C-1F7B4B6EB880}" type="pres">
      <dgm:prSet presAssocID="{ACC3408A-ABEB-420C-9C2B-4ED6E709A25A}" presName="sp" presStyleCnt="0"/>
      <dgm:spPr/>
    </dgm:pt>
    <dgm:pt modelId="{B49A43C6-47F3-459B-B332-FCFAE88F2F22}" type="pres">
      <dgm:prSet presAssocID="{657EB4DF-9B6C-424E-9D26-872082061C0B}" presName="linNode" presStyleCnt="0"/>
      <dgm:spPr/>
    </dgm:pt>
    <dgm:pt modelId="{1DDF9B77-F993-4411-BE4B-1974BA8BA654}" type="pres">
      <dgm:prSet presAssocID="{657EB4DF-9B6C-424E-9D26-872082061C0B}" presName="parentText" presStyleLbl="node1" presStyleIdx="1" presStyleCnt="3">
        <dgm:presLayoutVars>
          <dgm:chMax val="1"/>
          <dgm:bulletEnabled val="1"/>
        </dgm:presLayoutVars>
      </dgm:prSet>
      <dgm:spPr/>
      <dgm:t>
        <a:bodyPr/>
        <a:lstStyle/>
        <a:p>
          <a:endParaRPr lang="fr-FR"/>
        </a:p>
      </dgm:t>
    </dgm:pt>
    <dgm:pt modelId="{47FC39A4-94F3-4AA9-92BC-447B2D831E45}" type="pres">
      <dgm:prSet presAssocID="{657EB4DF-9B6C-424E-9D26-872082061C0B}" presName="descendantText" presStyleLbl="alignAccFollowNode1" presStyleIdx="1" presStyleCnt="3">
        <dgm:presLayoutVars>
          <dgm:bulletEnabled val="1"/>
        </dgm:presLayoutVars>
      </dgm:prSet>
      <dgm:spPr/>
      <dgm:t>
        <a:bodyPr/>
        <a:lstStyle/>
        <a:p>
          <a:endParaRPr lang="fr-FR"/>
        </a:p>
      </dgm:t>
    </dgm:pt>
    <dgm:pt modelId="{CC16D748-7906-497A-B129-6B807D2DC35A}" type="pres">
      <dgm:prSet presAssocID="{7B08A435-734E-4CF1-8317-ED11E89B2F79}" presName="sp" presStyleCnt="0"/>
      <dgm:spPr/>
    </dgm:pt>
    <dgm:pt modelId="{8FBA7250-B729-4F05-8045-62D3E58E0A98}" type="pres">
      <dgm:prSet presAssocID="{357EE19C-11ED-447B-AA89-1C2F11EC95D7}" presName="linNode" presStyleCnt="0"/>
      <dgm:spPr/>
    </dgm:pt>
    <dgm:pt modelId="{3414EA9D-79F3-4F38-A260-7EC4ECFE02C6}" type="pres">
      <dgm:prSet presAssocID="{357EE19C-11ED-447B-AA89-1C2F11EC95D7}" presName="parentText" presStyleLbl="node1" presStyleIdx="2" presStyleCnt="3">
        <dgm:presLayoutVars>
          <dgm:chMax val="1"/>
          <dgm:bulletEnabled val="1"/>
        </dgm:presLayoutVars>
      </dgm:prSet>
      <dgm:spPr/>
      <dgm:t>
        <a:bodyPr/>
        <a:lstStyle/>
        <a:p>
          <a:endParaRPr lang="fr-FR"/>
        </a:p>
      </dgm:t>
    </dgm:pt>
    <dgm:pt modelId="{7A7181F2-07D6-4D2A-AC16-17885D114D82}" type="pres">
      <dgm:prSet presAssocID="{357EE19C-11ED-447B-AA89-1C2F11EC95D7}" presName="descendantText" presStyleLbl="alignAccFollowNode1" presStyleIdx="2" presStyleCnt="3">
        <dgm:presLayoutVars>
          <dgm:bulletEnabled val="1"/>
        </dgm:presLayoutVars>
      </dgm:prSet>
      <dgm:spPr/>
      <dgm:t>
        <a:bodyPr/>
        <a:lstStyle/>
        <a:p>
          <a:endParaRPr lang="fr-FR"/>
        </a:p>
      </dgm:t>
    </dgm:pt>
  </dgm:ptLst>
  <dgm:cxnLst>
    <dgm:cxn modelId="{F0058C76-C1D9-4C6E-9ED7-CB584E546D38}" srcId="{25ACBA71-3A8F-4131-B499-68D8794C029E}" destId="{357EE19C-11ED-447B-AA89-1C2F11EC95D7}" srcOrd="2" destOrd="0" parTransId="{63627714-DE2B-44B3-B69D-173E233FF6E2}" sibTransId="{5396E744-4B33-4FBD-9F1E-BF58C6F567CA}"/>
    <dgm:cxn modelId="{707964BA-CB16-486B-8A5D-D4AD817AD901}" srcId="{657EB4DF-9B6C-424E-9D26-872082061C0B}" destId="{F8C08F2C-FB82-4EFE-9AFE-A7D2CAF9E4A6}" srcOrd="1" destOrd="0" parTransId="{D56726A7-FF90-42EB-89F6-AC415B41F768}" sibTransId="{36C86414-D36F-4716-BFC1-A880C963778E}"/>
    <dgm:cxn modelId="{B0CF92BE-5CB0-4711-9E6A-686C6FC54F9F}" type="presOf" srcId="{50BE73CD-401D-4FA4-98D1-C1FAC16E0834}" destId="{06BD5934-C0DD-4F63-8601-DC80E8D86782}" srcOrd="0" destOrd="1" presId="urn:microsoft.com/office/officeart/2005/8/layout/vList5"/>
    <dgm:cxn modelId="{4E527DD5-072E-433A-B209-08B0555C2A36}" type="presOf" srcId="{25ACBA71-3A8F-4131-B499-68D8794C029E}" destId="{7D95B8FD-D7F5-4086-AF95-8D0C07BE7F55}" srcOrd="0" destOrd="0" presId="urn:microsoft.com/office/officeart/2005/8/layout/vList5"/>
    <dgm:cxn modelId="{3DC57F08-BDFB-4589-AD0C-4114A96CD19C}" type="presOf" srcId="{357EE19C-11ED-447B-AA89-1C2F11EC95D7}" destId="{3414EA9D-79F3-4F38-A260-7EC4ECFE02C6}" srcOrd="0" destOrd="0" presId="urn:microsoft.com/office/officeart/2005/8/layout/vList5"/>
    <dgm:cxn modelId="{71E97D41-B5F6-4D59-BA09-FB5B3DD8BA3B}" type="presOf" srcId="{567558FD-AAFF-4932-97AB-5D9DDEDA079C}" destId="{4D3D5F26-E74B-4984-9EBD-CA581CEC0A9F}" srcOrd="0" destOrd="0" presId="urn:microsoft.com/office/officeart/2005/8/layout/vList5"/>
    <dgm:cxn modelId="{4A6FF2B2-C391-4FCB-B739-107E5187142A}" type="presOf" srcId="{657EB4DF-9B6C-424E-9D26-872082061C0B}" destId="{1DDF9B77-F993-4411-BE4B-1974BA8BA654}" srcOrd="0" destOrd="0" presId="urn:microsoft.com/office/officeart/2005/8/layout/vList5"/>
    <dgm:cxn modelId="{214018CC-FE57-4D08-B02A-DB539254E757}" srcId="{567558FD-AAFF-4932-97AB-5D9DDEDA079C}" destId="{50BE73CD-401D-4FA4-98D1-C1FAC16E0834}" srcOrd="1" destOrd="0" parTransId="{E0C43C5D-57C0-4867-BCC2-DA1AEFB1D63D}" sibTransId="{AD80FE00-0D65-4306-B8DB-153565982961}"/>
    <dgm:cxn modelId="{AA4C94D9-9C68-49B8-89A7-082AF9B24E1F}" srcId="{357EE19C-11ED-447B-AA89-1C2F11EC95D7}" destId="{6684209D-2CB8-4BA5-B893-89AA67F6E2BC}" srcOrd="0" destOrd="0" parTransId="{89B32C6A-3C64-4637-8F2B-4AB72EA688FF}" sibTransId="{46EA79EB-37B5-4DA3-9A04-22EFCED5D809}"/>
    <dgm:cxn modelId="{8457DCE8-2512-4D2A-A12A-AAC7200F266C}" srcId="{25ACBA71-3A8F-4131-B499-68D8794C029E}" destId="{657EB4DF-9B6C-424E-9D26-872082061C0B}" srcOrd="1" destOrd="0" parTransId="{8178BC6E-D8F6-49A6-A7D8-BA3A09B95CC3}" sibTransId="{7B08A435-734E-4CF1-8317-ED11E89B2F79}"/>
    <dgm:cxn modelId="{BCE0407A-EF19-44DA-BE5F-95C2A21ED9E8}" srcId="{25ACBA71-3A8F-4131-B499-68D8794C029E}" destId="{567558FD-AAFF-4932-97AB-5D9DDEDA079C}" srcOrd="0" destOrd="0" parTransId="{05ED29AA-801C-4473-AC54-F0CEC88AD484}" sibTransId="{ACC3408A-ABEB-420C-9C2B-4ED6E709A25A}"/>
    <dgm:cxn modelId="{596BC3E9-9432-45A5-A410-CE6A677E0C94}" type="presOf" srcId="{F8C08F2C-FB82-4EFE-9AFE-A7D2CAF9E4A6}" destId="{47FC39A4-94F3-4AA9-92BC-447B2D831E45}" srcOrd="0" destOrd="1" presId="urn:microsoft.com/office/officeart/2005/8/layout/vList5"/>
    <dgm:cxn modelId="{EE53F8FD-8D3C-4EA3-BB35-E997B27709E9}" type="presOf" srcId="{D12B5ED0-CCD0-4834-ACAE-4F4AAE093EFE}" destId="{47FC39A4-94F3-4AA9-92BC-447B2D831E45}" srcOrd="0" destOrd="0" presId="urn:microsoft.com/office/officeart/2005/8/layout/vList5"/>
    <dgm:cxn modelId="{573595AF-5F95-4A0C-9849-5D5A3A055411}" type="presOf" srcId="{F715298F-525C-4C63-8571-31A6DD406229}" destId="{06BD5934-C0DD-4F63-8601-DC80E8D86782}" srcOrd="0" destOrd="0" presId="urn:microsoft.com/office/officeart/2005/8/layout/vList5"/>
    <dgm:cxn modelId="{3765F80D-48E0-404B-8F23-E5A5638B5112}" srcId="{657EB4DF-9B6C-424E-9D26-872082061C0B}" destId="{D12B5ED0-CCD0-4834-ACAE-4F4AAE093EFE}" srcOrd="0" destOrd="0" parTransId="{2A37FB9A-66EB-4FAE-BBDE-E8E09D826C1C}" sibTransId="{323C3838-715A-48C0-ACE4-59711CD5E042}"/>
    <dgm:cxn modelId="{1D137CE5-960E-4DB2-920B-7EFCAA1FA075}" type="presOf" srcId="{6684209D-2CB8-4BA5-B893-89AA67F6E2BC}" destId="{7A7181F2-07D6-4D2A-AC16-17885D114D82}" srcOrd="0" destOrd="0" presId="urn:microsoft.com/office/officeart/2005/8/layout/vList5"/>
    <dgm:cxn modelId="{7969161F-A8B1-4691-8AC0-A3B9406E8072}" srcId="{567558FD-AAFF-4932-97AB-5D9DDEDA079C}" destId="{F715298F-525C-4C63-8571-31A6DD406229}" srcOrd="0" destOrd="0" parTransId="{D3F4022A-472E-4A0C-AF36-F1FA3139C767}" sibTransId="{04E277BA-7009-4986-A411-06CB55B9C9D3}"/>
    <dgm:cxn modelId="{EFD7338B-CAFA-4E2D-A634-6AC65CA2C528}" type="presParOf" srcId="{7D95B8FD-D7F5-4086-AF95-8D0C07BE7F55}" destId="{C6DD8711-D343-4A84-A607-02C847D259E6}" srcOrd="0" destOrd="0" presId="urn:microsoft.com/office/officeart/2005/8/layout/vList5"/>
    <dgm:cxn modelId="{551D41A8-A87C-4698-B5C9-A108B013DD82}" type="presParOf" srcId="{C6DD8711-D343-4A84-A607-02C847D259E6}" destId="{4D3D5F26-E74B-4984-9EBD-CA581CEC0A9F}" srcOrd="0" destOrd="0" presId="urn:microsoft.com/office/officeart/2005/8/layout/vList5"/>
    <dgm:cxn modelId="{499A5171-F753-4108-9E49-3EFFA14D60D2}" type="presParOf" srcId="{C6DD8711-D343-4A84-A607-02C847D259E6}" destId="{06BD5934-C0DD-4F63-8601-DC80E8D86782}" srcOrd="1" destOrd="0" presId="urn:microsoft.com/office/officeart/2005/8/layout/vList5"/>
    <dgm:cxn modelId="{5517E017-4E74-41FF-B62B-5939FCFA2456}" type="presParOf" srcId="{7D95B8FD-D7F5-4086-AF95-8D0C07BE7F55}" destId="{F21D38A5-FE51-447E-AA2C-1F7B4B6EB880}" srcOrd="1" destOrd="0" presId="urn:microsoft.com/office/officeart/2005/8/layout/vList5"/>
    <dgm:cxn modelId="{55276943-7BD9-4B9D-BE57-9512C21A701E}" type="presParOf" srcId="{7D95B8FD-D7F5-4086-AF95-8D0C07BE7F55}" destId="{B49A43C6-47F3-459B-B332-FCFAE88F2F22}" srcOrd="2" destOrd="0" presId="urn:microsoft.com/office/officeart/2005/8/layout/vList5"/>
    <dgm:cxn modelId="{C95465B0-C6DA-48FB-8AE0-A8FDBC0A3BCD}" type="presParOf" srcId="{B49A43C6-47F3-459B-B332-FCFAE88F2F22}" destId="{1DDF9B77-F993-4411-BE4B-1974BA8BA654}" srcOrd="0" destOrd="0" presId="urn:microsoft.com/office/officeart/2005/8/layout/vList5"/>
    <dgm:cxn modelId="{B0BBD72D-4728-4D27-96F7-36BB495BB9C4}" type="presParOf" srcId="{B49A43C6-47F3-459B-B332-FCFAE88F2F22}" destId="{47FC39A4-94F3-4AA9-92BC-447B2D831E45}" srcOrd="1" destOrd="0" presId="urn:microsoft.com/office/officeart/2005/8/layout/vList5"/>
    <dgm:cxn modelId="{D454810A-CA13-4940-B140-DF017B0B444D}" type="presParOf" srcId="{7D95B8FD-D7F5-4086-AF95-8D0C07BE7F55}" destId="{CC16D748-7906-497A-B129-6B807D2DC35A}" srcOrd="3" destOrd="0" presId="urn:microsoft.com/office/officeart/2005/8/layout/vList5"/>
    <dgm:cxn modelId="{FBAB6C9C-A822-495D-B4D4-D6126F734250}" type="presParOf" srcId="{7D95B8FD-D7F5-4086-AF95-8D0C07BE7F55}" destId="{8FBA7250-B729-4F05-8045-62D3E58E0A98}" srcOrd="4" destOrd="0" presId="urn:microsoft.com/office/officeart/2005/8/layout/vList5"/>
    <dgm:cxn modelId="{85CDF6A5-A830-4627-8BBA-60439A9D2E9E}" type="presParOf" srcId="{8FBA7250-B729-4F05-8045-62D3E58E0A98}" destId="{3414EA9D-79F3-4F38-A260-7EC4ECFE02C6}" srcOrd="0" destOrd="0" presId="urn:microsoft.com/office/officeart/2005/8/layout/vList5"/>
    <dgm:cxn modelId="{6BF6BF14-0C51-4C32-95D7-8D2114777933}" type="presParOf" srcId="{8FBA7250-B729-4F05-8045-62D3E58E0A98}" destId="{7A7181F2-07D6-4D2A-AC16-17885D114D82}"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33D01E-56E6-464D-87F8-ACD39893E33A}" type="doc">
      <dgm:prSet loTypeId="urn:microsoft.com/office/officeart/2005/8/layout/equation1" loCatId="process" qsTypeId="urn:microsoft.com/office/officeart/2005/8/quickstyle/simple1" qsCatId="simple" csTypeId="urn:microsoft.com/office/officeart/2005/8/colors/accent1_2" csCatId="accent1" phldr="1"/>
      <dgm:spPr/>
      <dgm:t>
        <a:bodyPr/>
        <a:lstStyle/>
        <a:p>
          <a:endParaRPr lang="fr-FR"/>
        </a:p>
      </dgm:t>
    </dgm:pt>
    <dgm:pt modelId="{70803D6D-1C81-4241-AC7E-5CD10F550EDE}">
      <dgm:prSet phldrT="[Texte]"/>
      <dgm:spPr/>
      <dgm:t>
        <a:bodyPr/>
        <a:lstStyle/>
        <a:p>
          <a:r>
            <a:rPr lang="fr-FR" dirty="0" smtClean="0"/>
            <a:t>Répétition dans le temps</a:t>
          </a:r>
          <a:endParaRPr lang="fr-FR" dirty="0"/>
        </a:p>
      </dgm:t>
    </dgm:pt>
    <dgm:pt modelId="{CAB22C53-420C-4BF4-8BCB-A5C05FDC00E0}" type="parTrans" cxnId="{0EFA566E-ABFA-49BA-A279-B87A831511BE}">
      <dgm:prSet/>
      <dgm:spPr/>
      <dgm:t>
        <a:bodyPr/>
        <a:lstStyle/>
        <a:p>
          <a:endParaRPr lang="fr-FR"/>
        </a:p>
      </dgm:t>
    </dgm:pt>
    <dgm:pt modelId="{F3D29CEC-771F-4B7D-87EF-FDB04F13DD12}" type="sibTrans" cxnId="{0EFA566E-ABFA-49BA-A279-B87A831511BE}">
      <dgm:prSet/>
      <dgm:spPr/>
      <dgm:t>
        <a:bodyPr/>
        <a:lstStyle/>
        <a:p>
          <a:endParaRPr lang="fr-FR"/>
        </a:p>
      </dgm:t>
    </dgm:pt>
    <dgm:pt modelId="{05E2C3B8-B711-46BB-8B62-58B1D50D97B9}">
      <dgm:prSet phldrT="[Texte]"/>
      <dgm:spPr/>
      <dgm:t>
        <a:bodyPr/>
        <a:lstStyle/>
        <a:p>
          <a:r>
            <a:rPr lang="fr-FR" dirty="0" smtClean="0"/>
            <a:t>Volonté de nuire</a:t>
          </a:r>
          <a:endParaRPr lang="fr-FR" dirty="0"/>
        </a:p>
      </dgm:t>
    </dgm:pt>
    <dgm:pt modelId="{29C2F4D0-2056-4755-BA44-7CF7FE9F62C3}" type="parTrans" cxnId="{1441D50B-D04E-4724-8D85-F064BE99A173}">
      <dgm:prSet/>
      <dgm:spPr/>
      <dgm:t>
        <a:bodyPr/>
        <a:lstStyle/>
        <a:p>
          <a:endParaRPr lang="fr-FR"/>
        </a:p>
      </dgm:t>
    </dgm:pt>
    <dgm:pt modelId="{A9621171-444D-44E9-AAA6-2FE47FEB0E4B}" type="sibTrans" cxnId="{1441D50B-D04E-4724-8D85-F064BE99A173}">
      <dgm:prSet/>
      <dgm:spPr/>
      <dgm:t>
        <a:bodyPr/>
        <a:lstStyle/>
        <a:p>
          <a:endParaRPr lang="fr-FR"/>
        </a:p>
      </dgm:t>
    </dgm:pt>
    <dgm:pt modelId="{1AC210FA-13B2-4B44-B6A4-0571AAE26989}">
      <dgm:prSet phldrT="[Texte]"/>
      <dgm:spPr/>
      <dgm:t>
        <a:bodyPr/>
        <a:lstStyle/>
        <a:p>
          <a:r>
            <a:rPr lang="fr-FR" dirty="0" smtClean="0"/>
            <a:t>Relation asymétrique</a:t>
          </a:r>
          <a:endParaRPr lang="fr-FR" dirty="0"/>
        </a:p>
      </dgm:t>
    </dgm:pt>
    <dgm:pt modelId="{723DECA4-D081-4E2E-9DB0-91EB6166FD1E}" type="parTrans" cxnId="{F6C5E6F5-23C2-4D9E-B3A7-03D1C546561F}">
      <dgm:prSet/>
      <dgm:spPr/>
      <dgm:t>
        <a:bodyPr/>
        <a:lstStyle/>
        <a:p>
          <a:endParaRPr lang="fr-FR"/>
        </a:p>
      </dgm:t>
    </dgm:pt>
    <dgm:pt modelId="{B58639C8-0205-4D39-8792-FAB0E08FECF4}" type="sibTrans" cxnId="{F6C5E6F5-23C2-4D9E-B3A7-03D1C546561F}">
      <dgm:prSet/>
      <dgm:spPr/>
      <dgm:t>
        <a:bodyPr/>
        <a:lstStyle/>
        <a:p>
          <a:endParaRPr lang="fr-FR"/>
        </a:p>
      </dgm:t>
    </dgm:pt>
    <dgm:pt modelId="{005329FD-AC25-4E83-A3A9-E3C57CD41CC5}">
      <dgm:prSet phldrT="[Texte]"/>
      <dgm:spPr/>
      <dgm:t>
        <a:bodyPr/>
        <a:lstStyle/>
        <a:p>
          <a:r>
            <a:rPr lang="fr-FR" dirty="0" smtClean="0"/>
            <a:t>Harcèlement</a:t>
          </a:r>
          <a:endParaRPr lang="fr-FR" dirty="0"/>
        </a:p>
      </dgm:t>
    </dgm:pt>
    <dgm:pt modelId="{0CF39E82-C147-43A3-B590-AF44281D19E9}" type="parTrans" cxnId="{0CBDEA0C-3ED5-483C-9D3F-BAABDE88B379}">
      <dgm:prSet/>
      <dgm:spPr/>
      <dgm:t>
        <a:bodyPr/>
        <a:lstStyle/>
        <a:p>
          <a:endParaRPr lang="fr-FR"/>
        </a:p>
      </dgm:t>
    </dgm:pt>
    <dgm:pt modelId="{26AA3FA3-1D2B-41BD-B93E-4FC89988507D}" type="sibTrans" cxnId="{0CBDEA0C-3ED5-483C-9D3F-BAABDE88B379}">
      <dgm:prSet/>
      <dgm:spPr/>
      <dgm:t>
        <a:bodyPr/>
        <a:lstStyle/>
        <a:p>
          <a:endParaRPr lang="fr-FR"/>
        </a:p>
      </dgm:t>
    </dgm:pt>
    <dgm:pt modelId="{14B3F185-796D-45DE-9B7D-FF6F13CE9F58}" type="pres">
      <dgm:prSet presAssocID="{A833D01E-56E6-464D-87F8-ACD39893E33A}" presName="linearFlow" presStyleCnt="0">
        <dgm:presLayoutVars>
          <dgm:dir/>
          <dgm:resizeHandles val="exact"/>
        </dgm:presLayoutVars>
      </dgm:prSet>
      <dgm:spPr/>
      <dgm:t>
        <a:bodyPr/>
        <a:lstStyle/>
        <a:p>
          <a:endParaRPr lang="fr-FR"/>
        </a:p>
      </dgm:t>
    </dgm:pt>
    <dgm:pt modelId="{2563F30A-FF15-4168-B55D-1BF22305C3A7}" type="pres">
      <dgm:prSet presAssocID="{70803D6D-1C81-4241-AC7E-5CD10F550EDE}" presName="node" presStyleLbl="node1" presStyleIdx="0" presStyleCnt="4">
        <dgm:presLayoutVars>
          <dgm:bulletEnabled val="1"/>
        </dgm:presLayoutVars>
      </dgm:prSet>
      <dgm:spPr/>
      <dgm:t>
        <a:bodyPr/>
        <a:lstStyle/>
        <a:p>
          <a:endParaRPr lang="fr-FR"/>
        </a:p>
      </dgm:t>
    </dgm:pt>
    <dgm:pt modelId="{F1BDA26E-B3D9-4418-81AD-A95B62AD8EEC}" type="pres">
      <dgm:prSet presAssocID="{F3D29CEC-771F-4B7D-87EF-FDB04F13DD12}" presName="spacerL" presStyleCnt="0"/>
      <dgm:spPr/>
    </dgm:pt>
    <dgm:pt modelId="{982826DE-2C51-448D-84CA-1525795EB477}" type="pres">
      <dgm:prSet presAssocID="{F3D29CEC-771F-4B7D-87EF-FDB04F13DD12}" presName="sibTrans" presStyleLbl="sibTrans2D1" presStyleIdx="0" presStyleCnt="3"/>
      <dgm:spPr/>
      <dgm:t>
        <a:bodyPr/>
        <a:lstStyle/>
        <a:p>
          <a:endParaRPr lang="fr-FR"/>
        </a:p>
      </dgm:t>
    </dgm:pt>
    <dgm:pt modelId="{EC659FE9-7F60-4AA0-8F70-8D92734B7894}" type="pres">
      <dgm:prSet presAssocID="{F3D29CEC-771F-4B7D-87EF-FDB04F13DD12}" presName="spacerR" presStyleCnt="0"/>
      <dgm:spPr/>
    </dgm:pt>
    <dgm:pt modelId="{65670B39-787D-4C9A-A121-586E395E95C5}" type="pres">
      <dgm:prSet presAssocID="{05E2C3B8-B711-46BB-8B62-58B1D50D97B9}" presName="node" presStyleLbl="node1" presStyleIdx="1" presStyleCnt="4">
        <dgm:presLayoutVars>
          <dgm:bulletEnabled val="1"/>
        </dgm:presLayoutVars>
      </dgm:prSet>
      <dgm:spPr/>
      <dgm:t>
        <a:bodyPr/>
        <a:lstStyle/>
        <a:p>
          <a:endParaRPr lang="fr-FR"/>
        </a:p>
      </dgm:t>
    </dgm:pt>
    <dgm:pt modelId="{AA7082CB-D6E9-4A88-B9B3-8B396C704404}" type="pres">
      <dgm:prSet presAssocID="{A9621171-444D-44E9-AAA6-2FE47FEB0E4B}" presName="spacerL" presStyleCnt="0"/>
      <dgm:spPr/>
    </dgm:pt>
    <dgm:pt modelId="{80498F48-0BFF-49DB-825F-EFE435CD4CB4}" type="pres">
      <dgm:prSet presAssocID="{A9621171-444D-44E9-AAA6-2FE47FEB0E4B}" presName="sibTrans" presStyleLbl="sibTrans2D1" presStyleIdx="1" presStyleCnt="3" custLinFactNeighborX="-63037" custLinFactNeighborY="-2179"/>
      <dgm:spPr/>
      <dgm:t>
        <a:bodyPr/>
        <a:lstStyle/>
        <a:p>
          <a:endParaRPr lang="fr-FR"/>
        </a:p>
      </dgm:t>
    </dgm:pt>
    <dgm:pt modelId="{D83FCC4F-6914-49BA-AB89-AFA64D6889DA}" type="pres">
      <dgm:prSet presAssocID="{A9621171-444D-44E9-AAA6-2FE47FEB0E4B}" presName="spacerR" presStyleCnt="0"/>
      <dgm:spPr/>
    </dgm:pt>
    <dgm:pt modelId="{C38EB9B0-DD65-4E5B-8487-513BA9D5D65A}" type="pres">
      <dgm:prSet presAssocID="{1AC210FA-13B2-4B44-B6A4-0571AAE26989}" presName="node" presStyleLbl="node1" presStyleIdx="2" presStyleCnt="4">
        <dgm:presLayoutVars>
          <dgm:bulletEnabled val="1"/>
        </dgm:presLayoutVars>
      </dgm:prSet>
      <dgm:spPr/>
      <dgm:t>
        <a:bodyPr/>
        <a:lstStyle/>
        <a:p>
          <a:endParaRPr lang="fr-FR"/>
        </a:p>
      </dgm:t>
    </dgm:pt>
    <dgm:pt modelId="{9BFF810A-4AEB-4174-ACC6-D35197464E15}" type="pres">
      <dgm:prSet presAssocID="{B58639C8-0205-4D39-8792-FAB0E08FECF4}" presName="spacerL" presStyleCnt="0"/>
      <dgm:spPr/>
    </dgm:pt>
    <dgm:pt modelId="{4980EC04-27B2-48FC-A1E8-10DBE8201D97}" type="pres">
      <dgm:prSet presAssocID="{B58639C8-0205-4D39-8792-FAB0E08FECF4}" presName="sibTrans" presStyleLbl="sibTrans2D1" presStyleIdx="2" presStyleCnt="3"/>
      <dgm:spPr/>
      <dgm:t>
        <a:bodyPr/>
        <a:lstStyle/>
        <a:p>
          <a:endParaRPr lang="fr-FR"/>
        </a:p>
      </dgm:t>
    </dgm:pt>
    <dgm:pt modelId="{A0ED3CB1-13D6-4A34-94A5-E48E05679037}" type="pres">
      <dgm:prSet presAssocID="{B58639C8-0205-4D39-8792-FAB0E08FECF4}" presName="spacerR" presStyleCnt="0"/>
      <dgm:spPr/>
    </dgm:pt>
    <dgm:pt modelId="{51C64198-EDD7-4697-818F-70E4D5E4A101}" type="pres">
      <dgm:prSet presAssocID="{005329FD-AC25-4E83-A3A9-E3C57CD41CC5}" presName="node" presStyleLbl="node1" presStyleIdx="3" presStyleCnt="4">
        <dgm:presLayoutVars>
          <dgm:bulletEnabled val="1"/>
        </dgm:presLayoutVars>
      </dgm:prSet>
      <dgm:spPr/>
      <dgm:t>
        <a:bodyPr/>
        <a:lstStyle/>
        <a:p>
          <a:endParaRPr lang="fr-FR"/>
        </a:p>
      </dgm:t>
    </dgm:pt>
  </dgm:ptLst>
  <dgm:cxnLst>
    <dgm:cxn modelId="{70476D45-46FE-4A01-8A7A-477AE8AD227D}" type="presOf" srcId="{A833D01E-56E6-464D-87F8-ACD39893E33A}" destId="{14B3F185-796D-45DE-9B7D-FF6F13CE9F58}" srcOrd="0" destOrd="0" presId="urn:microsoft.com/office/officeart/2005/8/layout/equation1"/>
    <dgm:cxn modelId="{0EFA566E-ABFA-49BA-A279-B87A831511BE}" srcId="{A833D01E-56E6-464D-87F8-ACD39893E33A}" destId="{70803D6D-1C81-4241-AC7E-5CD10F550EDE}" srcOrd="0" destOrd="0" parTransId="{CAB22C53-420C-4BF4-8BCB-A5C05FDC00E0}" sibTransId="{F3D29CEC-771F-4B7D-87EF-FDB04F13DD12}"/>
    <dgm:cxn modelId="{C00A1589-0099-4E57-9C2D-6BBE7FB91B76}" type="presOf" srcId="{1AC210FA-13B2-4B44-B6A4-0571AAE26989}" destId="{C38EB9B0-DD65-4E5B-8487-513BA9D5D65A}" srcOrd="0" destOrd="0" presId="urn:microsoft.com/office/officeart/2005/8/layout/equation1"/>
    <dgm:cxn modelId="{0CBDEA0C-3ED5-483C-9D3F-BAABDE88B379}" srcId="{A833D01E-56E6-464D-87F8-ACD39893E33A}" destId="{005329FD-AC25-4E83-A3A9-E3C57CD41CC5}" srcOrd="3" destOrd="0" parTransId="{0CF39E82-C147-43A3-B590-AF44281D19E9}" sibTransId="{26AA3FA3-1D2B-41BD-B93E-4FC89988507D}"/>
    <dgm:cxn modelId="{F6C5E6F5-23C2-4D9E-B3A7-03D1C546561F}" srcId="{A833D01E-56E6-464D-87F8-ACD39893E33A}" destId="{1AC210FA-13B2-4B44-B6A4-0571AAE26989}" srcOrd="2" destOrd="0" parTransId="{723DECA4-D081-4E2E-9DB0-91EB6166FD1E}" sibTransId="{B58639C8-0205-4D39-8792-FAB0E08FECF4}"/>
    <dgm:cxn modelId="{975D19D3-879D-4D4A-9587-44C65BA6D57A}" type="presOf" srcId="{F3D29CEC-771F-4B7D-87EF-FDB04F13DD12}" destId="{982826DE-2C51-448D-84CA-1525795EB477}" srcOrd="0" destOrd="0" presId="urn:microsoft.com/office/officeart/2005/8/layout/equation1"/>
    <dgm:cxn modelId="{3FA60E41-6830-4F72-89C9-59F335DCD573}" type="presOf" srcId="{70803D6D-1C81-4241-AC7E-5CD10F550EDE}" destId="{2563F30A-FF15-4168-B55D-1BF22305C3A7}" srcOrd="0" destOrd="0" presId="urn:microsoft.com/office/officeart/2005/8/layout/equation1"/>
    <dgm:cxn modelId="{70FF41A3-7F39-426B-8044-8A9516D651D9}" type="presOf" srcId="{B58639C8-0205-4D39-8792-FAB0E08FECF4}" destId="{4980EC04-27B2-48FC-A1E8-10DBE8201D97}" srcOrd="0" destOrd="0" presId="urn:microsoft.com/office/officeart/2005/8/layout/equation1"/>
    <dgm:cxn modelId="{1441D50B-D04E-4724-8D85-F064BE99A173}" srcId="{A833D01E-56E6-464D-87F8-ACD39893E33A}" destId="{05E2C3B8-B711-46BB-8B62-58B1D50D97B9}" srcOrd="1" destOrd="0" parTransId="{29C2F4D0-2056-4755-BA44-7CF7FE9F62C3}" sibTransId="{A9621171-444D-44E9-AAA6-2FE47FEB0E4B}"/>
    <dgm:cxn modelId="{6443B767-4CEA-421E-B0D3-56B7DAA3DE60}" type="presOf" srcId="{005329FD-AC25-4E83-A3A9-E3C57CD41CC5}" destId="{51C64198-EDD7-4697-818F-70E4D5E4A101}" srcOrd="0" destOrd="0" presId="urn:microsoft.com/office/officeart/2005/8/layout/equation1"/>
    <dgm:cxn modelId="{B07B7801-280A-44AB-A599-B49B5B2A2805}" type="presOf" srcId="{A9621171-444D-44E9-AAA6-2FE47FEB0E4B}" destId="{80498F48-0BFF-49DB-825F-EFE435CD4CB4}" srcOrd="0" destOrd="0" presId="urn:microsoft.com/office/officeart/2005/8/layout/equation1"/>
    <dgm:cxn modelId="{E3077E5A-8C32-44AB-B8B5-6C3327C680DB}" type="presOf" srcId="{05E2C3B8-B711-46BB-8B62-58B1D50D97B9}" destId="{65670B39-787D-4C9A-A121-586E395E95C5}" srcOrd="0" destOrd="0" presId="urn:microsoft.com/office/officeart/2005/8/layout/equation1"/>
    <dgm:cxn modelId="{027ACAEE-B576-4F1E-AC4F-A1E1DCCA912B}" type="presParOf" srcId="{14B3F185-796D-45DE-9B7D-FF6F13CE9F58}" destId="{2563F30A-FF15-4168-B55D-1BF22305C3A7}" srcOrd="0" destOrd="0" presId="urn:microsoft.com/office/officeart/2005/8/layout/equation1"/>
    <dgm:cxn modelId="{DFF65489-34B8-49DC-8F1E-740738C017AC}" type="presParOf" srcId="{14B3F185-796D-45DE-9B7D-FF6F13CE9F58}" destId="{F1BDA26E-B3D9-4418-81AD-A95B62AD8EEC}" srcOrd="1" destOrd="0" presId="urn:microsoft.com/office/officeart/2005/8/layout/equation1"/>
    <dgm:cxn modelId="{466C08C7-A678-457B-AE74-A636A0B2492B}" type="presParOf" srcId="{14B3F185-796D-45DE-9B7D-FF6F13CE9F58}" destId="{982826DE-2C51-448D-84CA-1525795EB477}" srcOrd="2" destOrd="0" presId="urn:microsoft.com/office/officeart/2005/8/layout/equation1"/>
    <dgm:cxn modelId="{A98EAABD-7EE0-4F51-8B6E-8DAAA8201273}" type="presParOf" srcId="{14B3F185-796D-45DE-9B7D-FF6F13CE9F58}" destId="{EC659FE9-7F60-4AA0-8F70-8D92734B7894}" srcOrd="3" destOrd="0" presId="urn:microsoft.com/office/officeart/2005/8/layout/equation1"/>
    <dgm:cxn modelId="{417FB1A1-C80E-4E0F-9D83-934659CF7938}" type="presParOf" srcId="{14B3F185-796D-45DE-9B7D-FF6F13CE9F58}" destId="{65670B39-787D-4C9A-A121-586E395E95C5}" srcOrd="4" destOrd="0" presId="urn:microsoft.com/office/officeart/2005/8/layout/equation1"/>
    <dgm:cxn modelId="{7C8864FD-8603-40E5-A166-6D8D31E1C187}" type="presParOf" srcId="{14B3F185-796D-45DE-9B7D-FF6F13CE9F58}" destId="{AA7082CB-D6E9-4A88-B9B3-8B396C704404}" srcOrd="5" destOrd="0" presId="urn:microsoft.com/office/officeart/2005/8/layout/equation1"/>
    <dgm:cxn modelId="{292B50F1-2B06-40EB-A550-253CED87D7CF}" type="presParOf" srcId="{14B3F185-796D-45DE-9B7D-FF6F13CE9F58}" destId="{80498F48-0BFF-49DB-825F-EFE435CD4CB4}" srcOrd="6" destOrd="0" presId="urn:microsoft.com/office/officeart/2005/8/layout/equation1"/>
    <dgm:cxn modelId="{439CF873-AF4F-4285-921A-7670117E917E}" type="presParOf" srcId="{14B3F185-796D-45DE-9B7D-FF6F13CE9F58}" destId="{D83FCC4F-6914-49BA-AB89-AFA64D6889DA}" srcOrd="7" destOrd="0" presId="urn:microsoft.com/office/officeart/2005/8/layout/equation1"/>
    <dgm:cxn modelId="{2D5536BD-8AF2-4FAC-8B3E-C3BE31D8C5FF}" type="presParOf" srcId="{14B3F185-796D-45DE-9B7D-FF6F13CE9F58}" destId="{C38EB9B0-DD65-4E5B-8487-513BA9D5D65A}" srcOrd="8" destOrd="0" presId="urn:microsoft.com/office/officeart/2005/8/layout/equation1"/>
    <dgm:cxn modelId="{F30B02E0-0AA1-425F-A021-C80EB4A1BC97}" type="presParOf" srcId="{14B3F185-796D-45DE-9B7D-FF6F13CE9F58}" destId="{9BFF810A-4AEB-4174-ACC6-D35197464E15}" srcOrd="9" destOrd="0" presId="urn:microsoft.com/office/officeart/2005/8/layout/equation1"/>
    <dgm:cxn modelId="{958CB270-11D3-4B81-B8BC-F9450C391F86}" type="presParOf" srcId="{14B3F185-796D-45DE-9B7D-FF6F13CE9F58}" destId="{4980EC04-27B2-48FC-A1E8-10DBE8201D97}" srcOrd="10" destOrd="0" presId="urn:microsoft.com/office/officeart/2005/8/layout/equation1"/>
    <dgm:cxn modelId="{A08EBDFC-A3CC-4BA5-B77D-DFD15ACFA33C}" type="presParOf" srcId="{14B3F185-796D-45DE-9B7D-FF6F13CE9F58}" destId="{A0ED3CB1-13D6-4A34-94A5-E48E05679037}" srcOrd="11" destOrd="0" presId="urn:microsoft.com/office/officeart/2005/8/layout/equation1"/>
    <dgm:cxn modelId="{BC26AFB8-2466-4682-8437-DCB242D1D661}" type="presParOf" srcId="{14B3F185-796D-45DE-9B7D-FF6F13CE9F58}" destId="{51C64198-EDD7-4697-818F-70E4D5E4A101}" srcOrd="12"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F41C6F-8339-4404-8707-97C453805879}"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fr-FR"/>
        </a:p>
      </dgm:t>
    </dgm:pt>
    <dgm:pt modelId="{0745F1AC-9250-46F9-8773-8E4269AD373B}">
      <dgm:prSet phldrT="[Texte]" custT="1"/>
      <dgm:spPr/>
      <dgm:t>
        <a:bodyPr/>
        <a:lstStyle/>
        <a:p>
          <a:r>
            <a:rPr lang="fr-FR" sz="1600" dirty="0" smtClean="0"/>
            <a:t>Physique</a:t>
          </a:r>
        </a:p>
      </dgm:t>
    </dgm:pt>
    <dgm:pt modelId="{26FB2E5B-4B78-4D70-9BF2-4C0251043F71}" type="parTrans" cxnId="{9C67F10B-1463-4670-8FDF-3C16403CF0FF}">
      <dgm:prSet/>
      <dgm:spPr/>
      <dgm:t>
        <a:bodyPr/>
        <a:lstStyle/>
        <a:p>
          <a:endParaRPr lang="fr-FR"/>
        </a:p>
      </dgm:t>
    </dgm:pt>
    <dgm:pt modelId="{4752C841-4043-4F98-B0EA-8D3F085E6B39}" type="sibTrans" cxnId="{9C67F10B-1463-4670-8FDF-3C16403CF0FF}">
      <dgm:prSet/>
      <dgm:spPr/>
      <dgm:t>
        <a:bodyPr/>
        <a:lstStyle/>
        <a:p>
          <a:endParaRPr lang="fr-FR"/>
        </a:p>
      </dgm:t>
    </dgm:pt>
    <dgm:pt modelId="{48C23EFE-8E87-4274-A06C-27791626E701}">
      <dgm:prSet phldrT="[Texte]" custT="1"/>
      <dgm:spPr/>
      <dgm:t>
        <a:bodyPr/>
        <a:lstStyle/>
        <a:p>
          <a:r>
            <a:rPr lang="fr-FR" sz="1400" dirty="0" err="1" smtClean="0"/>
            <a:t>Cyberharcèlement</a:t>
          </a:r>
          <a:endParaRPr lang="fr-FR" sz="1400" dirty="0" smtClean="0"/>
        </a:p>
      </dgm:t>
    </dgm:pt>
    <dgm:pt modelId="{48C5ED46-27A0-403A-9DF1-51546ACD4521}" type="parTrans" cxnId="{E9577FB4-5E2B-40B9-913D-1276103BA3FD}">
      <dgm:prSet/>
      <dgm:spPr/>
      <dgm:t>
        <a:bodyPr/>
        <a:lstStyle/>
        <a:p>
          <a:endParaRPr lang="fr-FR"/>
        </a:p>
      </dgm:t>
    </dgm:pt>
    <dgm:pt modelId="{D4565C75-AB04-4141-8E1C-5D07F75BE6BE}" type="sibTrans" cxnId="{E9577FB4-5E2B-40B9-913D-1276103BA3FD}">
      <dgm:prSet/>
      <dgm:spPr/>
      <dgm:t>
        <a:bodyPr/>
        <a:lstStyle/>
        <a:p>
          <a:endParaRPr lang="fr-FR"/>
        </a:p>
      </dgm:t>
    </dgm:pt>
    <dgm:pt modelId="{8C0F8D03-7658-4DA2-916E-D9A54697918E}">
      <dgm:prSet phldrT="[Texte]"/>
      <dgm:spPr/>
      <dgm:t>
        <a:bodyPr/>
        <a:lstStyle/>
        <a:p>
          <a:r>
            <a:rPr lang="fr-FR" dirty="0" smtClean="0"/>
            <a:t>sexuelle</a:t>
          </a:r>
          <a:endParaRPr lang="fr-FR" dirty="0"/>
        </a:p>
      </dgm:t>
    </dgm:pt>
    <dgm:pt modelId="{78A54227-7FF8-44FB-B6EA-B4D9D0F8E8B5}" type="parTrans" cxnId="{B1BCC6A3-975A-4A27-B788-F93204D4A245}">
      <dgm:prSet/>
      <dgm:spPr/>
      <dgm:t>
        <a:bodyPr/>
        <a:lstStyle/>
        <a:p>
          <a:endParaRPr lang="fr-FR"/>
        </a:p>
      </dgm:t>
    </dgm:pt>
    <dgm:pt modelId="{1F7D018F-841F-4B08-AFD0-BC139A6729CC}" type="sibTrans" cxnId="{B1BCC6A3-975A-4A27-B788-F93204D4A245}">
      <dgm:prSet/>
      <dgm:spPr/>
      <dgm:t>
        <a:bodyPr/>
        <a:lstStyle/>
        <a:p>
          <a:endParaRPr lang="fr-FR"/>
        </a:p>
      </dgm:t>
    </dgm:pt>
    <dgm:pt modelId="{B20A1A88-63E0-451C-9C10-2F59231E6B59}">
      <dgm:prSet phldrT="[Texte]"/>
      <dgm:spPr/>
      <dgm:t>
        <a:bodyPr/>
        <a:lstStyle/>
        <a:p>
          <a:r>
            <a:rPr lang="fr-FR" dirty="0" smtClean="0"/>
            <a:t>ostracisme</a:t>
          </a:r>
          <a:endParaRPr lang="fr-FR" dirty="0"/>
        </a:p>
      </dgm:t>
    </dgm:pt>
    <dgm:pt modelId="{4ED08CEB-6507-4FA2-B6E6-4333EA3EE17C}" type="parTrans" cxnId="{E90125BC-0398-46D9-AAEB-D8DC0040D11F}">
      <dgm:prSet/>
      <dgm:spPr/>
      <dgm:t>
        <a:bodyPr/>
        <a:lstStyle/>
        <a:p>
          <a:endParaRPr lang="fr-FR"/>
        </a:p>
      </dgm:t>
    </dgm:pt>
    <dgm:pt modelId="{BE159192-8FB0-49EA-9C49-D1EB7EC4B938}" type="sibTrans" cxnId="{E90125BC-0398-46D9-AAEB-D8DC0040D11F}">
      <dgm:prSet/>
      <dgm:spPr/>
      <dgm:t>
        <a:bodyPr/>
        <a:lstStyle/>
        <a:p>
          <a:endParaRPr lang="fr-FR"/>
        </a:p>
      </dgm:t>
    </dgm:pt>
    <dgm:pt modelId="{85843908-1BA5-4CA2-94D1-9610EFB3C139}">
      <dgm:prSet custT="1"/>
      <dgm:spPr/>
      <dgm:t>
        <a:bodyPr/>
        <a:lstStyle/>
        <a:p>
          <a:r>
            <a:rPr lang="fr-FR" sz="1600" dirty="0" smtClean="0"/>
            <a:t>Verbale</a:t>
          </a:r>
        </a:p>
      </dgm:t>
    </dgm:pt>
    <dgm:pt modelId="{9486351E-6A78-4062-B259-04BE03D4A6F0}" type="parTrans" cxnId="{FFEF3801-2191-41DD-8586-340C6CC850E0}">
      <dgm:prSet/>
      <dgm:spPr/>
      <dgm:t>
        <a:bodyPr/>
        <a:lstStyle/>
        <a:p>
          <a:endParaRPr lang="fr-FR"/>
        </a:p>
      </dgm:t>
    </dgm:pt>
    <dgm:pt modelId="{1F7FACED-F3C1-4628-B93F-87F9039CF3D7}" type="sibTrans" cxnId="{FFEF3801-2191-41DD-8586-340C6CC850E0}">
      <dgm:prSet/>
      <dgm:spPr/>
      <dgm:t>
        <a:bodyPr/>
        <a:lstStyle/>
        <a:p>
          <a:endParaRPr lang="fr-FR"/>
        </a:p>
      </dgm:t>
    </dgm:pt>
    <dgm:pt modelId="{E0944E6C-AE6E-459A-9DF4-337955127FD5}" type="pres">
      <dgm:prSet presAssocID="{0DF41C6F-8339-4404-8707-97C453805879}" presName="cycle" presStyleCnt="0">
        <dgm:presLayoutVars>
          <dgm:dir/>
          <dgm:resizeHandles val="exact"/>
        </dgm:presLayoutVars>
      </dgm:prSet>
      <dgm:spPr/>
      <dgm:t>
        <a:bodyPr/>
        <a:lstStyle/>
        <a:p>
          <a:endParaRPr lang="fr-FR"/>
        </a:p>
      </dgm:t>
    </dgm:pt>
    <dgm:pt modelId="{51703CD1-BF44-44ED-A928-66EF72060347}" type="pres">
      <dgm:prSet presAssocID="{0745F1AC-9250-46F9-8773-8E4269AD373B}" presName="node" presStyleLbl="node1" presStyleIdx="0" presStyleCnt="5" custScaleX="138847" custScaleY="230388">
        <dgm:presLayoutVars>
          <dgm:bulletEnabled val="1"/>
        </dgm:presLayoutVars>
      </dgm:prSet>
      <dgm:spPr/>
      <dgm:t>
        <a:bodyPr/>
        <a:lstStyle/>
        <a:p>
          <a:endParaRPr lang="fr-FR"/>
        </a:p>
      </dgm:t>
    </dgm:pt>
    <dgm:pt modelId="{B3496F02-7B24-4032-B8DE-97B3447D2AEA}" type="pres">
      <dgm:prSet presAssocID="{0745F1AC-9250-46F9-8773-8E4269AD373B}" presName="spNode" presStyleCnt="0"/>
      <dgm:spPr/>
    </dgm:pt>
    <dgm:pt modelId="{D0C99321-FC2C-40E1-96D5-75308EF47C34}" type="pres">
      <dgm:prSet presAssocID="{4752C841-4043-4F98-B0EA-8D3F085E6B39}" presName="sibTrans" presStyleLbl="sibTrans1D1" presStyleIdx="0" presStyleCnt="5"/>
      <dgm:spPr/>
      <dgm:t>
        <a:bodyPr/>
        <a:lstStyle/>
        <a:p>
          <a:endParaRPr lang="fr-FR"/>
        </a:p>
      </dgm:t>
    </dgm:pt>
    <dgm:pt modelId="{8921A643-CFB8-468D-8E7C-275341F2C65C}" type="pres">
      <dgm:prSet presAssocID="{48C23EFE-8E87-4274-A06C-27791626E701}" presName="node" presStyleLbl="node1" presStyleIdx="1" presStyleCnt="5" custScaleX="224283" custScaleY="148192" custRadScaleRad="139748" custRadScaleInc="46002">
        <dgm:presLayoutVars>
          <dgm:bulletEnabled val="1"/>
        </dgm:presLayoutVars>
      </dgm:prSet>
      <dgm:spPr/>
      <dgm:t>
        <a:bodyPr/>
        <a:lstStyle/>
        <a:p>
          <a:endParaRPr lang="fr-FR"/>
        </a:p>
      </dgm:t>
    </dgm:pt>
    <dgm:pt modelId="{6FDFB37A-8399-45C0-B185-0B390933DABB}" type="pres">
      <dgm:prSet presAssocID="{48C23EFE-8E87-4274-A06C-27791626E701}" presName="spNode" presStyleCnt="0"/>
      <dgm:spPr/>
    </dgm:pt>
    <dgm:pt modelId="{ABF817C9-5A24-460D-853C-5CED609F4BD1}" type="pres">
      <dgm:prSet presAssocID="{D4565C75-AB04-4141-8E1C-5D07F75BE6BE}" presName="sibTrans" presStyleLbl="sibTrans1D1" presStyleIdx="1" presStyleCnt="5"/>
      <dgm:spPr/>
      <dgm:t>
        <a:bodyPr/>
        <a:lstStyle/>
        <a:p>
          <a:endParaRPr lang="fr-FR"/>
        </a:p>
      </dgm:t>
    </dgm:pt>
    <dgm:pt modelId="{E2438611-6DE7-4677-9159-F2F0262C5467}" type="pres">
      <dgm:prSet presAssocID="{8C0F8D03-7658-4DA2-916E-D9A54697918E}" presName="node" presStyleLbl="node1" presStyleIdx="2" presStyleCnt="5" custScaleX="155500" custScaleY="171332">
        <dgm:presLayoutVars>
          <dgm:bulletEnabled val="1"/>
        </dgm:presLayoutVars>
      </dgm:prSet>
      <dgm:spPr/>
      <dgm:t>
        <a:bodyPr/>
        <a:lstStyle/>
        <a:p>
          <a:endParaRPr lang="fr-FR"/>
        </a:p>
      </dgm:t>
    </dgm:pt>
    <dgm:pt modelId="{13D7A5C8-4E00-430B-BBC2-8E160C654AEE}" type="pres">
      <dgm:prSet presAssocID="{8C0F8D03-7658-4DA2-916E-D9A54697918E}" presName="spNode" presStyleCnt="0"/>
      <dgm:spPr/>
    </dgm:pt>
    <dgm:pt modelId="{B12BE5C2-7348-4AF7-9709-0555A10C2FCB}" type="pres">
      <dgm:prSet presAssocID="{1F7D018F-841F-4B08-AFD0-BC139A6729CC}" presName="sibTrans" presStyleLbl="sibTrans1D1" presStyleIdx="2" presStyleCnt="5"/>
      <dgm:spPr/>
      <dgm:t>
        <a:bodyPr/>
        <a:lstStyle/>
        <a:p>
          <a:endParaRPr lang="fr-FR"/>
        </a:p>
      </dgm:t>
    </dgm:pt>
    <dgm:pt modelId="{85CED74D-F5C5-4485-9A84-883168AA78CF}" type="pres">
      <dgm:prSet presAssocID="{B20A1A88-63E0-451C-9C10-2F59231E6B59}" presName="node" presStyleLbl="node1" presStyleIdx="3" presStyleCnt="5" custScaleX="140941" custScaleY="181005" custRadScaleRad="115620" custRadScaleInc="28540">
        <dgm:presLayoutVars>
          <dgm:bulletEnabled val="1"/>
        </dgm:presLayoutVars>
      </dgm:prSet>
      <dgm:spPr/>
      <dgm:t>
        <a:bodyPr/>
        <a:lstStyle/>
        <a:p>
          <a:endParaRPr lang="fr-FR"/>
        </a:p>
      </dgm:t>
    </dgm:pt>
    <dgm:pt modelId="{724A315C-684C-4FAF-829B-0B39815F13B4}" type="pres">
      <dgm:prSet presAssocID="{B20A1A88-63E0-451C-9C10-2F59231E6B59}" presName="spNode" presStyleCnt="0"/>
      <dgm:spPr/>
    </dgm:pt>
    <dgm:pt modelId="{A18F0154-EB30-47A0-AD5C-5357E1E1DDDF}" type="pres">
      <dgm:prSet presAssocID="{BE159192-8FB0-49EA-9C49-D1EB7EC4B938}" presName="sibTrans" presStyleLbl="sibTrans1D1" presStyleIdx="3" presStyleCnt="5"/>
      <dgm:spPr/>
      <dgm:t>
        <a:bodyPr/>
        <a:lstStyle/>
        <a:p>
          <a:endParaRPr lang="fr-FR"/>
        </a:p>
      </dgm:t>
    </dgm:pt>
    <dgm:pt modelId="{08E4DD12-0E82-4D1D-894B-C385AA9FAD1A}" type="pres">
      <dgm:prSet presAssocID="{85843908-1BA5-4CA2-94D1-9610EFB3C139}" presName="node" presStyleLbl="node1" presStyleIdx="4" presStyleCnt="5" custScaleX="175325" custScaleY="195955" custRadScaleRad="137085" custRadScaleInc="-41871">
        <dgm:presLayoutVars>
          <dgm:bulletEnabled val="1"/>
        </dgm:presLayoutVars>
      </dgm:prSet>
      <dgm:spPr/>
      <dgm:t>
        <a:bodyPr/>
        <a:lstStyle/>
        <a:p>
          <a:endParaRPr lang="fr-FR"/>
        </a:p>
      </dgm:t>
    </dgm:pt>
    <dgm:pt modelId="{FD69DFBB-FF0B-4875-890E-85B2605F0C69}" type="pres">
      <dgm:prSet presAssocID="{85843908-1BA5-4CA2-94D1-9610EFB3C139}" presName="spNode" presStyleCnt="0"/>
      <dgm:spPr/>
    </dgm:pt>
    <dgm:pt modelId="{58AE6DB8-AA11-44FB-9863-096EA244A180}" type="pres">
      <dgm:prSet presAssocID="{1F7FACED-F3C1-4628-B93F-87F9039CF3D7}" presName="sibTrans" presStyleLbl="sibTrans1D1" presStyleIdx="4" presStyleCnt="5"/>
      <dgm:spPr/>
      <dgm:t>
        <a:bodyPr/>
        <a:lstStyle/>
        <a:p>
          <a:endParaRPr lang="fr-FR"/>
        </a:p>
      </dgm:t>
    </dgm:pt>
  </dgm:ptLst>
  <dgm:cxnLst>
    <dgm:cxn modelId="{F81DA003-720D-461B-ACA5-4017C533450A}" type="presOf" srcId="{1F7D018F-841F-4B08-AFD0-BC139A6729CC}" destId="{B12BE5C2-7348-4AF7-9709-0555A10C2FCB}" srcOrd="0" destOrd="0" presId="urn:microsoft.com/office/officeart/2005/8/layout/cycle6"/>
    <dgm:cxn modelId="{E210BE16-AADF-449F-8B60-A137F3A22AEF}" type="presOf" srcId="{85843908-1BA5-4CA2-94D1-9610EFB3C139}" destId="{08E4DD12-0E82-4D1D-894B-C385AA9FAD1A}" srcOrd="0" destOrd="0" presId="urn:microsoft.com/office/officeart/2005/8/layout/cycle6"/>
    <dgm:cxn modelId="{752A700C-73E1-45CE-B091-F2AE4EC6B086}" type="presOf" srcId="{1F7FACED-F3C1-4628-B93F-87F9039CF3D7}" destId="{58AE6DB8-AA11-44FB-9863-096EA244A180}" srcOrd="0" destOrd="0" presId="urn:microsoft.com/office/officeart/2005/8/layout/cycle6"/>
    <dgm:cxn modelId="{B1BCC6A3-975A-4A27-B788-F93204D4A245}" srcId="{0DF41C6F-8339-4404-8707-97C453805879}" destId="{8C0F8D03-7658-4DA2-916E-D9A54697918E}" srcOrd="2" destOrd="0" parTransId="{78A54227-7FF8-44FB-B6EA-B4D9D0F8E8B5}" sibTransId="{1F7D018F-841F-4B08-AFD0-BC139A6729CC}"/>
    <dgm:cxn modelId="{DBF48785-EBDF-4CCC-850A-E6EC85163079}" type="presOf" srcId="{0745F1AC-9250-46F9-8773-8E4269AD373B}" destId="{51703CD1-BF44-44ED-A928-66EF72060347}" srcOrd="0" destOrd="0" presId="urn:microsoft.com/office/officeart/2005/8/layout/cycle6"/>
    <dgm:cxn modelId="{FFEF3801-2191-41DD-8586-340C6CC850E0}" srcId="{0DF41C6F-8339-4404-8707-97C453805879}" destId="{85843908-1BA5-4CA2-94D1-9610EFB3C139}" srcOrd="4" destOrd="0" parTransId="{9486351E-6A78-4062-B259-04BE03D4A6F0}" sibTransId="{1F7FACED-F3C1-4628-B93F-87F9039CF3D7}"/>
    <dgm:cxn modelId="{41122AD8-3AE8-4B26-9918-AFEA8636FD89}" type="presOf" srcId="{4752C841-4043-4F98-B0EA-8D3F085E6B39}" destId="{D0C99321-FC2C-40E1-96D5-75308EF47C34}" srcOrd="0" destOrd="0" presId="urn:microsoft.com/office/officeart/2005/8/layout/cycle6"/>
    <dgm:cxn modelId="{28749E3D-AC38-493E-A891-59B7EC1B24F1}" type="presOf" srcId="{0DF41C6F-8339-4404-8707-97C453805879}" destId="{E0944E6C-AE6E-459A-9DF4-337955127FD5}" srcOrd="0" destOrd="0" presId="urn:microsoft.com/office/officeart/2005/8/layout/cycle6"/>
    <dgm:cxn modelId="{5C617DD5-DE72-4C68-A036-1090472F798F}" type="presOf" srcId="{B20A1A88-63E0-451C-9C10-2F59231E6B59}" destId="{85CED74D-F5C5-4485-9A84-883168AA78CF}" srcOrd="0" destOrd="0" presId="urn:microsoft.com/office/officeart/2005/8/layout/cycle6"/>
    <dgm:cxn modelId="{EBA7567C-82DF-4925-932E-378067955459}" type="presOf" srcId="{D4565C75-AB04-4141-8E1C-5D07F75BE6BE}" destId="{ABF817C9-5A24-460D-853C-5CED609F4BD1}" srcOrd="0" destOrd="0" presId="urn:microsoft.com/office/officeart/2005/8/layout/cycle6"/>
    <dgm:cxn modelId="{79DA0590-32C4-4E29-9708-A28EE90F49EE}" type="presOf" srcId="{48C23EFE-8E87-4274-A06C-27791626E701}" destId="{8921A643-CFB8-468D-8E7C-275341F2C65C}" srcOrd="0" destOrd="0" presId="urn:microsoft.com/office/officeart/2005/8/layout/cycle6"/>
    <dgm:cxn modelId="{34026116-DD2D-4B48-8CF7-7E2829D22699}" type="presOf" srcId="{8C0F8D03-7658-4DA2-916E-D9A54697918E}" destId="{E2438611-6DE7-4677-9159-F2F0262C5467}" srcOrd="0" destOrd="0" presId="urn:microsoft.com/office/officeart/2005/8/layout/cycle6"/>
    <dgm:cxn modelId="{E9577FB4-5E2B-40B9-913D-1276103BA3FD}" srcId="{0DF41C6F-8339-4404-8707-97C453805879}" destId="{48C23EFE-8E87-4274-A06C-27791626E701}" srcOrd="1" destOrd="0" parTransId="{48C5ED46-27A0-403A-9DF1-51546ACD4521}" sibTransId="{D4565C75-AB04-4141-8E1C-5D07F75BE6BE}"/>
    <dgm:cxn modelId="{E90125BC-0398-46D9-AAEB-D8DC0040D11F}" srcId="{0DF41C6F-8339-4404-8707-97C453805879}" destId="{B20A1A88-63E0-451C-9C10-2F59231E6B59}" srcOrd="3" destOrd="0" parTransId="{4ED08CEB-6507-4FA2-B6E6-4333EA3EE17C}" sibTransId="{BE159192-8FB0-49EA-9C49-D1EB7EC4B938}"/>
    <dgm:cxn modelId="{9C67F10B-1463-4670-8FDF-3C16403CF0FF}" srcId="{0DF41C6F-8339-4404-8707-97C453805879}" destId="{0745F1AC-9250-46F9-8773-8E4269AD373B}" srcOrd="0" destOrd="0" parTransId="{26FB2E5B-4B78-4D70-9BF2-4C0251043F71}" sibTransId="{4752C841-4043-4F98-B0EA-8D3F085E6B39}"/>
    <dgm:cxn modelId="{3FCBA618-9304-4EBB-A17A-73088C9B1404}" type="presOf" srcId="{BE159192-8FB0-49EA-9C49-D1EB7EC4B938}" destId="{A18F0154-EB30-47A0-AD5C-5357E1E1DDDF}" srcOrd="0" destOrd="0" presId="urn:microsoft.com/office/officeart/2005/8/layout/cycle6"/>
    <dgm:cxn modelId="{265579BD-FF19-4E15-814F-2CDDEDC7A27A}" type="presParOf" srcId="{E0944E6C-AE6E-459A-9DF4-337955127FD5}" destId="{51703CD1-BF44-44ED-A928-66EF72060347}" srcOrd="0" destOrd="0" presId="urn:microsoft.com/office/officeart/2005/8/layout/cycle6"/>
    <dgm:cxn modelId="{F5E178DF-3292-4493-8A6C-A0C0B7B438DE}" type="presParOf" srcId="{E0944E6C-AE6E-459A-9DF4-337955127FD5}" destId="{B3496F02-7B24-4032-B8DE-97B3447D2AEA}" srcOrd="1" destOrd="0" presId="urn:microsoft.com/office/officeart/2005/8/layout/cycle6"/>
    <dgm:cxn modelId="{D4F2D817-AC0F-45EA-B41B-11128DFF3CCF}" type="presParOf" srcId="{E0944E6C-AE6E-459A-9DF4-337955127FD5}" destId="{D0C99321-FC2C-40E1-96D5-75308EF47C34}" srcOrd="2" destOrd="0" presId="urn:microsoft.com/office/officeart/2005/8/layout/cycle6"/>
    <dgm:cxn modelId="{BF34F70B-16FD-4FF3-97BE-0CA0864DA797}" type="presParOf" srcId="{E0944E6C-AE6E-459A-9DF4-337955127FD5}" destId="{8921A643-CFB8-468D-8E7C-275341F2C65C}" srcOrd="3" destOrd="0" presId="urn:microsoft.com/office/officeart/2005/8/layout/cycle6"/>
    <dgm:cxn modelId="{7022F8A9-219C-4D25-8018-DE4C13D2D0D1}" type="presParOf" srcId="{E0944E6C-AE6E-459A-9DF4-337955127FD5}" destId="{6FDFB37A-8399-45C0-B185-0B390933DABB}" srcOrd="4" destOrd="0" presId="urn:microsoft.com/office/officeart/2005/8/layout/cycle6"/>
    <dgm:cxn modelId="{C6E88EB6-3D22-4541-AC40-32CD662E9BEF}" type="presParOf" srcId="{E0944E6C-AE6E-459A-9DF4-337955127FD5}" destId="{ABF817C9-5A24-460D-853C-5CED609F4BD1}" srcOrd="5" destOrd="0" presId="urn:microsoft.com/office/officeart/2005/8/layout/cycle6"/>
    <dgm:cxn modelId="{DFC7E979-6900-4AFE-8BB8-9FD46A493CFF}" type="presParOf" srcId="{E0944E6C-AE6E-459A-9DF4-337955127FD5}" destId="{E2438611-6DE7-4677-9159-F2F0262C5467}" srcOrd="6" destOrd="0" presId="urn:microsoft.com/office/officeart/2005/8/layout/cycle6"/>
    <dgm:cxn modelId="{84FD7688-CE80-4F6C-90BF-3CE1D226601D}" type="presParOf" srcId="{E0944E6C-AE6E-459A-9DF4-337955127FD5}" destId="{13D7A5C8-4E00-430B-BBC2-8E160C654AEE}" srcOrd="7" destOrd="0" presId="urn:microsoft.com/office/officeart/2005/8/layout/cycle6"/>
    <dgm:cxn modelId="{34BEA5AC-B82B-4649-94D5-44DF639B51F2}" type="presParOf" srcId="{E0944E6C-AE6E-459A-9DF4-337955127FD5}" destId="{B12BE5C2-7348-4AF7-9709-0555A10C2FCB}" srcOrd="8" destOrd="0" presId="urn:microsoft.com/office/officeart/2005/8/layout/cycle6"/>
    <dgm:cxn modelId="{0EB09778-332A-494E-932C-C7F7B419722C}" type="presParOf" srcId="{E0944E6C-AE6E-459A-9DF4-337955127FD5}" destId="{85CED74D-F5C5-4485-9A84-883168AA78CF}" srcOrd="9" destOrd="0" presId="urn:microsoft.com/office/officeart/2005/8/layout/cycle6"/>
    <dgm:cxn modelId="{5CA8EC87-DF4E-4E71-8DA0-CE45C487EE2E}" type="presParOf" srcId="{E0944E6C-AE6E-459A-9DF4-337955127FD5}" destId="{724A315C-684C-4FAF-829B-0B39815F13B4}" srcOrd="10" destOrd="0" presId="urn:microsoft.com/office/officeart/2005/8/layout/cycle6"/>
    <dgm:cxn modelId="{BD0A4C68-C23E-4FC6-9C17-89D6358CED45}" type="presParOf" srcId="{E0944E6C-AE6E-459A-9DF4-337955127FD5}" destId="{A18F0154-EB30-47A0-AD5C-5357E1E1DDDF}" srcOrd="11" destOrd="0" presId="urn:microsoft.com/office/officeart/2005/8/layout/cycle6"/>
    <dgm:cxn modelId="{FD33B1FD-3151-4747-BE29-4FFBC83AD1FF}" type="presParOf" srcId="{E0944E6C-AE6E-459A-9DF4-337955127FD5}" destId="{08E4DD12-0E82-4D1D-894B-C385AA9FAD1A}" srcOrd="12" destOrd="0" presId="urn:microsoft.com/office/officeart/2005/8/layout/cycle6"/>
    <dgm:cxn modelId="{93B1928A-7C89-48EF-9972-B412D89C17ED}" type="presParOf" srcId="{E0944E6C-AE6E-459A-9DF4-337955127FD5}" destId="{FD69DFBB-FF0B-4875-890E-85B2605F0C69}" srcOrd="13" destOrd="0" presId="urn:microsoft.com/office/officeart/2005/8/layout/cycle6"/>
    <dgm:cxn modelId="{12261800-25FF-4132-8784-73EE0908D47A}" type="presParOf" srcId="{E0944E6C-AE6E-459A-9DF4-337955127FD5}" destId="{58AE6DB8-AA11-44FB-9863-096EA244A180}" srcOrd="14" destOrd="0" presId="urn:microsoft.com/office/officeart/2005/8/layout/cycle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CF59FC-8838-4608-987D-AFDFE8691027}" type="doc">
      <dgm:prSet loTypeId="urn:diagrams.loki3.com/VaryingWidthList+Icon" loCatId="list" qsTypeId="urn:microsoft.com/office/officeart/2005/8/quickstyle/simple1" qsCatId="simple" csTypeId="urn:microsoft.com/office/officeart/2005/8/colors/accent1_2" csCatId="accent1" phldr="1"/>
      <dgm:spPr/>
    </dgm:pt>
    <dgm:pt modelId="{42C08316-8744-40F9-9301-1ACF6C135B89}">
      <dgm:prSet/>
      <dgm:spPr>
        <a:solidFill>
          <a:srgbClr val="199088"/>
        </a:solidFill>
      </dgm:spPr>
      <dgm:t>
        <a:bodyPr/>
        <a:lstStyle/>
        <a:p>
          <a:r>
            <a:rPr lang="fr-FR" dirty="0" smtClean="0">
              <a:latin typeface="Lato" panose="020B0604020202020204" charset="0"/>
            </a:rPr>
            <a:t>Pas systématiquement organisé de manière permanente ou quotidienne.</a:t>
          </a:r>
        </a:p>
      </dgm:t>
    </dgm:pt>
    <dgm:pt modelId="{DB8096EE-F2A8-436B-95E6-9E9F42FD3AF4}" type="parTrans" cxnId="{4D06AB47-B2C4-46F5-BCA7-AD5833877EAD}">
      <dgm:prSet/>
      <dgm:spPr/>
      <dgm:t>
        <a:bodyPr/>
        <a:lstStyle/>
        <a:p>
          <a:endParaRPr lang="fr-FR"/>
        </a:p>
      </dgm:t>
    </dgm:pt>
    <dgm:pt modelId="{419FDE97-E820-4C84-BF63-141895A9733C}" type="sibTrans" cxnId="{4D06AB47-B2C4-46F5-BCA7-AD5833877EAD}">
      <dgm:prSet/>
      <dgm:spPr/>
      <dgm:t>
        <a:bodyPr/>
        <a:lstStyle/>
        <a:p>
          <a:endParaRPr lang="fr-FR"/>
        </a:p>
      </dgm:t>
    </dgm:pt>
    <dgm:pt modelId="{686CC75C-434D-4011-BF65-6E3165FC7FB1}">
      <dgm:prSet/>
      <dgm:spPr>
        <a:solidFill>
          <a:srgbClr val="199088"/>
        </a:solidFill>
      </dgm:spPr>
      <dgm:t>
        <a:bodyPr/>
        <a:lstStyle/>
        <a:p>
          <a:r>
            <a:rPr lang="fr-FR" dirty="0" smtClean="0">
              <a:latin typeface="Lato" panose="020B0604020202020204" charset="0"/>
            </a:rPr>
            <a:t>A travers des jeux « pour rire » </a:t>
          </a:r>
        </a:p>
      </dgm:t>
    </dgm:pt>
    <dgm:pt modelId="{866914F5-44EB-4B5B-A715-B28DC8E1BD86}" type="parTrans" cxnId="{6F8A701A-021E-47BA-B4C8-CD9F4F1DECBA}">
      <dgm:prSet/>
      <dgm:spPr/>
      <dgm:t>
        <a:bodyPr/>
        <a:lstStyle/>
        <a:p>
          <a:endParaRPr lang="fr-FR"/>
        </a:p>
      </dgm:t>
    </dgm:pt>
    <dgm:pt modelId="{26C071E6-CDF4-4964-BFD7-C3DA15EF836A}" type="sibTrans" cxnId="{6F8A701A-021E-47BA-B4C8-CD9F4F1DECBA}">
      <dgm:prSet/>
      <dgm:spPr/>
      <dgm:t>
        <a:bodyPr/>
        <a:lstStyle/>
        <a:p>
          <a:endParaRPr lang="fr-FR"/>
        </a:p>
      </dgm:t>
    </dgm:pt>
    <dgm:pt modelId="{CB3657A2-DE98-423F-B406-1FC4A9948814}">
      <dgm:prSet/>
      <dgm:spPr>
        <a:solidFill>
          <a:srgbClr val="199088"/>
        </a:solidFill>
      </dgm:spPr>
      <dgm:t>
        <a:bodyPr/>
        <a:lstStyle/>
        <a:p>
          <a:r>
            <a:rPr lang="fr-FR" dirty="0" smtClean="0">
              <a:latin typeface="Lato" panose="020B0604020202020204" charset="0"/>
            </a:rPr>
            <a:t>La victime a parfois adhéré au système ou s'est installée dans cette relation car elle ne perçoit pas immédiatement le sens de l'agression.</a:t>
          </a:r>
        </a:p>
      </dgm:t>
    </dgm:pt>
    <dgm:pt modelId="{47C26A92-D95B-4904-A690-7F8F60450680}" type="parTrans" cxnId="{5709FDC0-BFCE-44A9-B2E6-8E9E36A0DF32}">
      <dgm:prSet/>
      <dgm:spPr/>
      <dgm:t>
        <a:bodyPr/>
        <a:lstStyle/>
        <a:p>
          <a:endParaRPr lang="fr-FR"/>
        </a:p>
      </dgm:t>
    </dgm:pt>
    <dgm:pt modelId="{9E70E55B-0187-4D6B-B0C7-D114603261A0}" type="sibTrans" cxnId="{5709FDC0-BFCE-44A9-B2E6-8E9E36A0DF32}">
      <dgm:prSet/>
      <dgm:spPr/>
      <dgm:t>
        <a:bodyPr/>
        <a:lstStyle/>
        <a:p>
          <a:endParaRPr lang="fr-FR"/>
        </a:p>
      </dgm:t>
    </dgm:pt>
    <dgm:pt modelId="{EC973614-82A8-49A9-8592-13EA8B7BEF94}" type="pres">
      <dgm:prSet presAssocID="{A5CF59FC-8838-4608-987D-AFDFE8691027}" presName="Name0" presStyleCnt="0">
        <dgm:presLayoutVars>
          <dgm:resizeHandles/>
        </dgm:presLayoutVars>
      </dgm:prSet>
      <dgm:spPr/>
    </dgm:pt>
    <dgm:pt modelId="{341056E7-936F-4E32-87C7-3A8CAA7D03F9}" type="pres">
      <dgm:prSet presAssocID="{42C08316-8744-40F9-9301-1ACF6C135B89}" presName="text" presStyleLbl="node1" presStyleIdx="0" presStyleCnt="3">
        <dgm:presLayoutVars>
          <dgm:bulletEnabled val="1"/>
        </dgm:presLayoutVars>
      </dgm:prSet>
      <dgm:spPr/>
      <dgm:t>
        <a:bodyPr/>
        <a:lstStyle/>
        <a:p>
          <a:endParaRPr lang="fr-FR"/>
        </a:p>
      </dgm:t>
    </dgm:pt>
    <dgm:pt modelId="{31FA8B79-8E67-4999-858C-2CFAF0B16BD6}" type="pres">
      <dgm:prSet presAssocID="{419FDE97-E820-4C84-BF63-141895A9733C}" presName="space" presStyleCnt="0"/>
      <dgm:spPr/>
    </dgm:pt>
    <dgm:pt modelId="{DC731FE0-B2C9-439D-99DF-95F5741F6433}" type="pres">
      <dgm:prSet presAssocID="{686CC75C-434D-4011-BF65-6E3165FC7FB1}" presName="text" presStyleLbl="node1" presStyleIdx="1" presStyleCnt="3">
        <dgm:presLayoutVars>
          <dgm:bulletEnabled val="1"/>
        </dgm:presLayoutVars>
      </dgm:prSet>
      <dgm:spPr/>
      <dgm:t>
        <a:bodyPr/>
        <a:lstStyle/>
        <a:p>
          <a:endParaRPr lang="fr-FR"/>
        </a:p>
      </dgm:t>
    </dgm:pt>
    <dgm:pt modelId="{AF2EA256-53A0-4C7A-9BAE-31701568318D}" type="pres">
      <dgm:prSet presAssocID="{26C071E6-CDF4-4964-BFD7-C3DA15EF836A}" presName="space" presStyleCnt="0"/>
      <dgm:spPr/>
    </dgm:pt>
    <dgm:pt modelId="{A04E559F-0FEF-47B5-8BD9-A7A0A5409C03}" type="pres">
      <dgm:prSet presAssocID="{CB3657A2-DE98-423F-B406-1FC4A9948814}" presName="text" presStyleLbl="node1" presStyleIdx="2" presStyleCnt="3">
        <dgm:presLayoutVars>
          <dgm:bulletEnabled val="1"/>
        </dgm:presLayoutVars>
      </dgm:prSet>
      <dgm:spPr/>
      <dgm:t>
        <a:bodyPr/>
        <a:lstStyle/>
        <a:p>
          <a:endParaRPr lang="fr-FR"/>
        </a:p>
      </dgm:t>
    </dgm:pt>
  </dgm:ptLst>
  <dgm:cxnLst>
    <dgm:cxn modelId="{6F8A701A-021E-47BA-B4C8-CD9F4F1DECBA}" srcId="{A5CF59FC-8838-4608-987D-AFDFE8691027}" destId="{686CC75C-434D-4011-BF65-6E3165FC7FB1}" srcOrd="1" destOrd="0" parTransId="{866914F5-44EB-4B5B-A715-B28DC8E1BD86}" sibTransId="{26C071E6-CDF4-4964-BFD7-C3DA15EF836A}"/>
    <dgm:cxn modelId="{C2A12003-366E-42F6-AA95-DEF698BC70DA}" type="presOf" srcId="{42C08316-8744-40F9-9301-1ACF6C135B89}" destId="{341056E7-936F-4E32-87C7-3A8CAA7D03F9}" srcOrd="0" destOrd="0" presId="urn:diagrams.loki3.com/VaryingWidthList+Icon"/>
    <dgm:cxn modelId="{466878AD-4D80-4EED-A484-1221B4909FF3}" type="presOf" srcId="{686CC75C-434D-4011-BF65-6E3165FC7FB1}" destId="{DC731FE0-B2C9-439D-99DF-95F5741F6433}" srcOrd="0" destOrd="0" presId="urn:diagrams.loki3.com/VaryingWidthList+Icon"/>
    <dgm:cxn modelId="{4D06AB47-B2C4-46F5-BCA7-AD5833877EAD}" srcId="{A5CF59FC-8838-4608-987D-AFDFE8691027}" destId="{42C08316-8744-40F9-9301-1ACF6C135B89}" srcOrd="0" destOrd="0" parTransId="{DB8096EE-F2A8-436B-95E6-9E9F42FD3AF4}" sibTransId="{419FDE97-E820-4C84-BF63-141895A9733C}"/>
    <dgm:cxn modelId="{4A08D0A0-2342-4F80-9F9C-82A0C5AD94A9}" type="presOf" srcId="{CB3657A2-DE98-423F-B406-1FC4A9948814}" destId="{A04E559F-0FEF-47B5-8BD9-A7A0A5409C03}" srcOrd="0" destOrd="0" presId="urn:diagrams.loki3.com/VaryingWidthList+Icon"/>
    <dgm:cxn modelId="{5709FDC0-BFCE-44A9-B2E6-8E9E36A0DF32}" srcId="{A5CF59FC-8838-4608-987D-AFDFE8691027}" destId="{CB3657A2-DE98-423F-B406-1FC4A9948814}" srcOrd="2" destOrd="0" parTransId="{47C26A92-D95B-4904-A690-7F8F60450680}" sibTransId="{9E70E55B-0187-4D6B-B0C7-D114603261A0}"/>
    <dgm:cxn modelId="{960FBCFF-1729-4305-968C-7A7F52FF302D}" type="presOf" srcId="{A5CF59FC-8838-4608-987D-AFDFE8691027}" destId="{EC973614-82A8-49A9-8592-13EA8B7BEF94}" srcOrd="0" destOrd="0" presId="urn:diagrams.loki3.com/VaryingWidthList+Icon"/>
    <dgm:cxn modelId="{487C0399-0CC7-4DF4-B362-FED19D37B424}" type="presParOf" srcId="{EC973614-82A8-49A9-8592-13EA8B7BEF94}" destId="{341056E7-936F-4E32-87C7-3A8CAA7D03F9}" srcOrd="0" destOrd="0" presId="urn:diagrams.loki3.com/VaryingWidthList+Icon"/>
    <dgm:cxn modelId="{E26FF251-78EA-49FE-9EAB-5DF517C7B4B5}" type="presParOf" srcId="{EC973614-82A8-49A9-8592-13EA8B7BEF94}" destId="{31FA8B79-8E67-4999-858C-2CFAF0B16BD6}" srcOrd="1" destOrd="0" presId="urn:diagrams.loki3.com/VaryingWidthList+Icon"/>
    <dgm:cxn modelId="{F00E239C-4EC0-4A68-A17F-72E3BF60DAA1}" type="presParOf" srcId="{EC973614-82A8-49A9-8592-13EA8B7BEF94}" destId="{DC731FE0-B2C9-439D-99DF-95F5741F6433}" srcOrd="2" destOrd="0" presId="urn:diagrams.loki3.com/VaryingWidthList+Icon"/>
    <dgm:cxn modelId="{EBFE7E62-FAAB-46EA-917B-413091F40F01}" type="presParOf" srcId="{EC973614-82A8-49A9-8592-13EA8B7BEF94}" destId="{AF2EA256-53A0-4C7A-9BAE-31701568318D}" srcOrd="3" destOrd="0" presId="urn:diagrams.loki3.com/VaryingWidthList+Icon"/>
    <dgm:cxn modelId="{61F9E73C-EEBF-4ABD-BAD0-543586679525}" type="presParOf" srcId="{EC973614-82A8-49A9-8592-13EA8B7BEF94}" destId="{A04E559F-0FEF-47B5-8BD9-A7A0A5409C03}" srcOrd="4" destOrd="0" presId="urn:diagrams.loki3.com/VaryingWidthList+Ic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D5934-C0DD-4F63-8601-DC80E8D86782}">
      <dsp:nvSpPr>
        <dsp:cNvPr id="0" name=""/>
        <dsp:cNvSpPr/>
      </dsp:nvSpPr>
      <dsp:spPr>
        <a:xfrm rot="5400000">
          <a:off x="4619258" y="-1773925"/>
          <a:ext cx="1021050" cy="482803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r-FR" altLang="fr-FR" sz="1900" b="0" kern="1200" dirty="0" smtClean="0">
              <a:solidFill>
                <a:srgbClr val="199088"/>
              </a:solidFill>
              <a:latin typeface="Lato" panose="020B0604020202020204" charset="0"/>
            </a:rPr>
            <a:t>11,7% des enfants sont victimes de harcèlement.</a:t>
          </a:r>
          <a:endParaRPr lang="fr-FR" sz="1900" kern="1200" dirty="0">
            <a:solidFill>
              <a:srgbClr val="199088"/>
            </a:solidFill>
            <a:latin typeface="Lato" panose="020B0604020202020204" charset="0"/>
          </a:endParaRPr>
        </a:p>
        <a:p>
          <a:pPr marL="171450" lvl="1" indent="-171450" algn="l" defTabSz="844550">
            <a:lnSpc>
              <a:spcPct val="90000"/>
            </a:lnSpc>
            <a:spcBef>
              <a:spcPct val="0"/>
            </a:spcBef>
            <a:spcAft>
              <a:spcPct val="15000"/>
            </a:spcAft>
            <a:buChar char="••"/>
          </a:pPr>
          <a:r>
            <a:rPr lang="fr-FR" altLang="fr-FR" sz="1900" b="0" kern="1200" dirty="0" smtClean="0">
              <a:solidFill>
                <a:srgbClr val="199088"/>
              </a:solidFill>
              <a:latin typeface="Lato" panose="020B0604020202020204" charset="0"/>
            </a:rPr>
            <a:t>5% de harcèlement sévère à très sévère</a:t>
          </a:r>
          <a:endParaRPr lang="fr-FR" altLang="fr-FR" sz="1900" b="0" kern="1200" dirty="0">
            <a:solidFill>
              <a:srgbClr val="199088"/>
            </a:solidFill>
            <a:latin typeface="Lato" panose="020B0604020202020204" charset="0"/>
          </a:endParaRPr>
        </a:p>
      </dsp:txBody>
      <dsp:txXfrm rot="-5400000">
        <a:off x="2715767" y="179410"/>
        <a:ext cx="4778188" cy="921362"/>
      </dsp:txXfrm>
    </dsp:sp>
    <dsp:sp modelId="{4D3D5F26-E74B-4984-9EBD-CA581CEC0A9F}">
      <dsp:nvSpPr>
        <dsp:cNvPr id="0" name=""/>
        <dsp:cNvSpPr/>
      </dsp:nvSpPr>
      <dsp:spPr>
        <a:xfrm>
          <a:off x="0" y="6"/>
          <a:ext cx="2715768" cy="1276313"/>
        </a:xfrm>
        <a:prstGeom prst="roundRect">
          <a:avLst/>
        </a:prstGeom>
        <a:solidFill>
          <a:srgbClr val="1990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fr-FR" sz="3200" kern="1200" dirty="0" smtClean="0">
              <a:latin typeface="Lato" panose="020B0604020202020204" charset="0"/>
            </a:rPr>
            <a:t>Primaire</a:t>
          </a:r>
          <a:endParaRPr lang="fr-FR" sz="3200" kern="1200" dirty="0">
            <a:latin typeface="Lato" panose="020B0604020202020204" charset="0"/>
          </a:endParaRPr>
        </a:p>
      </dsp:txBody>
      <dsp:txXfrm>
        <a:off x="62304" y="62310"/>
        <a:ext cx="2591160" cy="1151705"/>
      </dsp:txXfrm>
    </dsp:sp>
    <dsp:sp modelId="{47FC39A4-94F3-4AA9-92BC-447B2D831E45}">
      <dsp:nvSpPr>
        <dsp:cNvPr id="0" name=""/>
        <dsp:cNvSpPr/>
      </dsp:nvSpPr>
      <dsp:spPr>
        <a:xfrm rot="5400000">
          <a:off x="4619258" y="-433796"/>
          <a:ext cx="1021050" cy="482803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r-FR" altLang="fr-FR" sz="1900" b="0" kern="1200" dirty="0" smtClean="0">
              <a:solidFill>
                <a:srgbClr val="199088"/>
              </a:solidFill>
              <a:latin typeface="Lato" panose="020B0604020202020204" charset="0"/>
            </a:rPr>
            <a:t>10% des collégiens sont victimes de harcèlement.</a:t>
          </a:r>
          <a:endParaRPr lang="fr-FR" sz="1900" kern="1200" dirty="0">
            <a:solidFill>
              <a:srgbClr val="199088"/>
            </a:solidFill>
            <a:latin typeface="Lato" panose="020B0604020202020204" charset="0"/>
          </a:endParaRPr>
        </a:p>
        <a:p>
          <a:pPr marL="171450" lvl="1" indent="-171450" algn="l" defTabSz="844550">
            <a:lnSpc>
              <a:spcPct val="90000"/>
            </a:lnSpc>
            <a:spcBef>
              <a:spcPct val="0"/>
            </a:spcBef>
            <a:spcAft>
              <a:spcPct val="15000"/>
            </a:spcAft>
            <a:buChar char="••"/>
          </a:pPr>
          <a:r>
            <a:rPr lang="fr-FR" altLang="fr-FR" sz="1900" b="0" kern="1200" dirty="0" smtClean="0">
              <a:solidFill>
                <a:srgbClr val="199088"/>
              </a:solidFill>
              <a:latin typeface="Lato" panose="020B0604020202020204" charset="0"/>
            </a:rPr>
            <a:t>7% de façon sévère à très sévère</a:t>
          </a:r>
          <a:endParaRPr lang="fr-FR" altLang="fr-FR" sz="1900" b="0" kern="1200" dirty="0">
            <a:solidFill>
              <a:srgbClr val="199088"/>
            </a:solidFill>
            <a:latin typeface="Lato" panose="020B0604020202020204" charset="0"/>
          </a:endParaRPr>
        </a:p>
      </dsp:txBody>
      <dsp:txXfrm rot="-5400000">
        <a:off x="2715767" y="1519539"/>
        <a:ext cx="4778188" cy="921362"/>
      </dsp:txXfrm>
    </dsp:sp>
    <dsp:sp modelId="{1DDF9B77-F993-4411-BE4B-1974BA8BA654}">
      <dsp:nvSpPr>
        <dsp:cNvPr id="0" name=""/>
        <dsp:cNvSpPr/>
      </dsp:nvSpPr>
      <dsp:spPr>
        <a:xfrm>
          <a:off x="0" y="1342063"/>
          <a:ext cx="2715768" cy="1276313"/>
        </a:xfrm>
        <a:prstGeom prst="roundRect">
          <a:avLst/>
        </a:prstGeom>
        <a:solidFill>
          <a:srgbClr val="1990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fr-FR" sz="3200" kern="1200" dirty="0" smtClean="0">
              <a:latin typeface="Lato" panose="020B0604020202020204" charset="0"/>
            </a:rPr>
            <a:t>Collège</a:t>
          </a:r>
          <a:endParaRPr lang="fr-FR" sz="3200" kern="1200" dirty="0">
            <a:latin typeface="Lato" panose="020B0604020202020204" charset="0"/>
          </a:endParaRPr>
        </a:p>
      </dsp:txBody>
      <dsp:txXfrm>
        <a:off x="62304" y="1404367"/>
        <a:ext cx="2591160" cy="1151705"/>
      </dsp:txXfrm>
    </dsp:sp>
    <dsp:sp modelId="{7A7181F2-07D6-4D2A-AC16-17885D114D82}">
      <dsp:nvSpPr>
        <dsp:cNvPr id="0" name=""/>
        <dsp:cNvSpPr/>
      </dsp:nvSpPr>
      <dsp:spPr>
        <a:xfrm rot="5400000">
          <a:off x="4619258" y="906333"/>
          <a:ext cx="1021050" cy="482803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r-FR" altLang="fr-FR" sz="1900" b="0" kern="1200" dirty="0" smtClean="0">
              <a:solidFill>
                <a:srgbClr val="199088"/>
              </a:solidFill>
              <a:latin typeface="Lato" panose="020B0604020202020204" charset="0"/>
            </a:rPr>
            <a:t>Pas d’enquête de victimation et de climat scolaire jusqu’en 2018</a:t>
          </a:r>
          <a:endParaRPr lang="fr-FR" sz="1900" kern="1200" dirty="0">
            <a:solidFill>
              <a:srgbClr val="199088"/>
            </a:solidFill>
            <a:latin typeface="Lato" panose="020B0604020202020204" charset="0"/>
          </a:endParaRPr>
        </a:p>
      </dsp:txBody>
      <dsp:txXfrm rot="-5400000">
        <a:off x="2715767" y="2859668"/>
        <a:ext cx="4778188" cy="921362"/>
      </dsp:txXfrm>
    </dsp:sp>
    <dsp:sp modelId="{3414EA9D-79F3-4F38-A260-7EC4ECFE02C6}">
      <dsp:nvSpPr>
        <dsp:cNvPr id="0" name=""/>
        <dsp:cNvSpPr/>
      </dsp:nvSpPr>
      <dsp:spPr>
        <a:xfrm>
          <a:off x="0" y="2682192"/>
          <a:ext cx="2715768" cy="1276313"/>
        </a:xfrm>
        <a:prstGeom prst="roundRect">
          <a:avLst/>
        </a:prstGeom>
        <a:solidFill>
          <a:srgbClr val="1990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fr-FR" sz="3200" kern="1200" dirty="0" smtClean="0">
              <a:latin typeface="Lato" panose="020B0604020202020204" charset="0"/>
            </a:rPr>
            <a:t>Lycée</a:t>
          </a:r>
          <a:endParaRPr lang="fr-FR" sz="3200" kern="1200" dirty="0">
            <a:latin typeface="Lato" panose="020B0604020202020204" charset="0"/>
          </a:endParaRPr>
        </a:p>
      </dsp:txBody>
      <dsp:txXfrm>
        <a:off x="62304" y="2744496"/>
        <a:ext cx="2591160" cy="11517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3F30A-FF15-4168-B55D-1BF22305C3A7}">
      <dsp:nvSpPr>
        <dsp:cNvPr id="0" name=""/>
        <dsp:cNvSpPr/>
      </dsp:nvSpPr>
      <dsp:spPr>
        <a:xfrm>
          <a:off x="3519" y="735235"/>
          <a:ext cx="977800" cy="9778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fr-FR" sz="900" kern="1200" dirty="0" smtClean="0"/>
            <a:t>Répétition dans le temps</a:t>
          </a:r>
          <a:endParaRPr lang="fr-FR" sz="900" kern="1200" dirty="0"/>
        </a:p>
      </dsp:txBody>
      <dsp:txXfrm>
        <a:off x="146714" y="878430"/>
        <a:ext cx="691410" cy="691410"/>
      </dsp:txXfrm>
    </dsp:sp>
    <dsp:sp modelId="{982826DE-2C51-448D-84CA-1525795EB477}">
      <dsp:nvSpPr>
        <dsp:cNvPr id="0" name=""/>
        <dsp:cNvSpPr/>
      </dsp:nvSpPr>
      <dsp:spPr>
        <a:xfrm>
          <a:off x="1060717" y="940573"/>
          <a:ext cx="567124" cy="56712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fr-FR" sz="700" kern="1200"/>
        </a:p>
      </dsp:txBody>
      <dsp:txXfrm>
        <a:off x="1135889" y="1157441"/>
        <a:ext cx="416780" cy="133388"/>
      </dsp:txXfrm>
    </dsp:sp>
    <dsp:sp modelId="{65670B39-787D-4C9A-A121-586E395E95C5}">
      <dsp:nvSpPr>
        <dsp:cNvPr id="0" name=""/>
        <dsp:cNvSpPr/>
      </dsp:nvSpPr>
      <dsp:spPr>
        <a:xfrm>
          <a:off x="1707239" y="735235"/>
          <a:ext cx="977800" cy="9778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fr-FR" sz="900" kern="1200" dirty="0" smtClean="0"/>
            <a:t>Volonté de nuire</a:t>
          </a:r>
          <a:endParaRPr lang="fr-FR" sz="900" kern="1200" dirty="0"/>
        </a:p>
      </dsp:txBody>
      <dsp:txXfrm>
        <a:off x="1850434" y="878430"/>
        <a:ext cx="691410" cy="691410"/>
      </dsp:txXfrm>
    </dsp:sp>
    <dsp:sp modelId="{80498F48-0BFF-49DB-825F-EFE435CD4CB4}">
      <dsp:nvSpPr>
        <dsp:cNvPr id="0" name=""/>
        <dsp:cNvSpPr/>
      </dsp:nvSpPr>
      <dsp:spPr>
        <a:xfrm>
          <a:off x="2714388" y="928216"/>
          <a:ext cx="567124" cy="56712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fr-FR" sz="700" kern="1200"/>
        </a:p>
      </dsp:txBody>
      <dsp:txXfrm>
        <a:off x="2789560" y="1145084"/>
        <a:ext cx="416780" cy="133388"/>
      </dsp:txXfrm>
    </dsp:sp>
    <dsp:sp modelId="{C38EB9B0-DD65-4E5B-8487-513BA9D5D65A}">
      <dsp:nvSpPr>
        <dsp:cNvPr id="0" name=""/>
        <dsp:cNvSpPr/>
      </dsp:nvSpPr>
      <dsp:spPr>
        <a:xfrm>
          <a:off x="3410959" y="735235"/>
          <a:ext cx="977800" cy="9778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fr-FR" sz="900" kern="1200" dirty="0" smtClean="0"/>
            <a:t>Relation asymétrique</a:t>
          </a:r>
          <a:endParaRPr lang="fr-FR" sz="900" kern="1200" dirty="0"/>
        </a:p>
      </dsp:txBody>
      <dsp:txXfrm>
        <a:off x="3554154" y="878430"/>
        <a:ext cx="691410" cy="691410"/>
      </dsp:txXfrm>
    </dsp:sp>
    <dsp:sp modelId="{4980EC04-27B2-48FC-A1E8-10DBE8201D97}">
      <dsp:nvSpPr>
        <dsp:cNvPr id="0" name=""/>
        <dsp:cNvSpPr/>
      </dsp:nvSpPr>
      <dsp:spPr>
        <a:xfrm>
          <a:off x="4468157" y="940573"/>
          <a:ext cx="567124" cy="56712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fr-FR" sz="700" kern="1200"/>
        </a:p>
      </dsp:txBody>
      <dsp:txXfrm>
        <a:off x="4543329" y="1057401"/>
        <a:ext cx="416780" cy="333468"/>
      </dsp:txXfrm>
    </dsp:sp>
    <dsp:sp modelId="{51C64198-EDD7-4697-818F-70E4D5E4A101}">
      <dsp:nvSpPr>
        <dsp:cNvPr id="0" name=""/>
        <dsp:cNvSpPr/>
      </dsp:nvSpPr>
      <dsp:spPr>
        <a:xfrm>
          <a:off x="5114679" y="735235"/>
          <a:ext cx="977800" cy="9778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fr-FR" sz="900" kern="1200" dirty="0" smtClean="0"/>
            <a:t>Harcèlement</a:t>
          </a:r>
          <a:endParaRPr lang="fr-FR" sz="900" kern="1200" dirty="0"/>
        </a:p>
      </dsp:txBody>
      <dsp:txXfrm>
        <a:off x="5257874" y="878430"/>
        <a:ext cx="691410" cy="691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703CD1-BF44-44ED-A928-66EF72060347}">
      <dsp:nvSpPr>
        <dsp:cNvPr id="0" name=""/>
        <dsp:cNvSpPr/>
      </dsp:nvSpPr>
      <dsp:spPr>
        <a:xfrm>
          <a:off x="1356561" y="-358866"/>
          <a:ext cx="1550095" cy="16718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Physique</a:t>
          </a:r>
        </a:p>
      </dsp:txBody>
      <dsp:txXfrm>
        <a:off x="1432230" y="-283197"/>
        <a:ext cx="1398757" cy="1520503"/>
      </dsp:txXfrm>
    </dsp:sp>
    <dsp:sp modelId="{D0C99321-FC2C-40E1-96D5-75308EF47C34}">
      <dsp:nvSpPr>
        <dsp:cNvPr id="0" name=""/>
        <dsp:cNvSpPr/>
      </dsp:nvSpPr>
      <dsp:spPr>
        <a:xfrm>
          <a:off x="579704" y="406816"/>
          <a:ext cx="2901179" cy="2901179"/>
        </a:xfrm>
        <a:custGeom>
          <a:avLst/>
          <a:gdLst/>
          <a:ahLst/>
          <a:cxnLst/>
          <a:rect l="0" t="0" r="0" b="0"/>
          <a:pathLst>
            <a:path>
              <a:moveTo>
                <a:pt x="2331631" y="298211"/>
              </a:moveTo>
              <a:arcTo wR="1450589" hR="1450589" stAng="18443968" swAng="137543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921A643-CFB8-468D-8E7C-275341F2C65C}">
      <dsp:nvSpPr>
        <dsp:cNvPr id="0" name=""/>
        <dsp:cNvSpPr/>
      </dsp:nvSpPr>
      <dsp:spPr>
        <a:xfrm>
          <a:off x="2259248" y="1144328"/>
          <a:ext cx="2503907" cy="10753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err="1" smtClean="0"/>
            <a:t>Cyberharcèlement</a:t>
          </a:r>
          <a:endParaRPr lang="fr-FR" sz="1400" kern="1200" dirty="0" smtClean="0"/>
        </a:p>
      </dsp:txBody>
      <dsp:txXfrm>
        <a:off x="2311743" y="1196823"/>
        <a:ext cx="2398917" cy="970385"/>
      </dsp:txXfrm>
    </dsp:sp>
    <dsp:sp modelId="{ABF817C9-5A24-460D-853C-5CED609F4BD1}">
      <dsp:nvSpPr>
        <dsp:cNvPr id="0" name=""/>
        <dsp:cNvSpPr/>
      </dsp:nvSpPr>
      <dsp:spPr>
        <a:xfrm>
          <a:off x="601264" y="738694"/>
          <a:ext cx="2901179" cy="2901179"/>
        </a:xfrm>
        <a:custGeom>
          <a:avLst/>
          <a:gdLst/>
          <a:ahLst/>
          <a:cxnLst/>
          <a:rect l="0" t="0" r="0" b="0"/>
          <a:pathLst>
            <a:path>
              <a:moveTo>
                <a:pt x="2900803" y="1483622"/>
              </a:moveTo>
              <a:arcTo wR="1450589" hR="1450589" stAng="78292" swAng="60808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2438611-6DE7-4677-9159-F2F0262C5467}">
      <dsp:nvSpPr>
        <dsp:cNvPr id="0" name=""/>
        <dsp:cNvSpPr/>
      </dsp:nvSpPr>
      <dsp:spPr>
        <a:xfrm>
          <a:off x="2116239" y="2479548"/>
          <a:ext cx="1736010" cy="12432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sexuelle</a:t>
          </a:r>
          <a:endParaRPr lang="fr-FR" sz="2000" kern="1200" dirty="0"/>
        </a:p>
      </dsp:txBody>
      <dsp:txXfrm>
        <a:off x="2176932" y="2540241"/>
        <a:ext cx="1614624" cy="1121907"/>
      </dsp:txXfrm>
    </dsp:sp>
    <dsp:sp modelId="{B12BE5C2-7348-4AF7-9709-0555A10C2FCB}">
      <dsp:nvSpPr>
        <dsp:cNvPr id="0" name=""/>
        <dsp:cNvSpPr/>
      </dsp:nvSpPr>
      <dsp:spPr>
        <a:xfrm>
          <a:off x="-77689" y="681907"/>
          <a:ext cx="2901179" cy="2901179"/>
        </a:xfrm>
        <a:custGeom>
          <a:avLst/>
          <a:gdLst/>
          <a:ahLst/>
          <a:cxnLst/>
          <a:rect l="0" t="0" r="0" b="0"/>
          <a:pathLst>
            <a:path>
              <a:moveTo>
                <a:pt x="2190756" y="2698132"/>
              </a:moveTo>
              <a:arcTo wR="1450589" hR="1450589" stAng="3559160" swAng="85974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CED74D-F5C5-4485-9A84-883168AA78CF}">
      <dsp:nvSpPr>
        <dsp:cNvPr id="0" name=""/>
        <dsp:cNvSpPr/>
      </dsp:nvSpPr>
      <dsp:spPr>
        <a:xfrm>
          <a:off x="204268" y="2444452"/>
          <a:ext cx="1573472" cy="131348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ostracisme</a:t>
          </a:r>
          <a:endParaRPr lang="fr-FR" sz="2000" kern="1200" dirty="0"/>
        </a:p>
      </dsp:txBody>
      <dsp:txXfrm>
        <a:off x="268387" y="2508571"/>
        <a:ext cx="1445234" cy="1185249"/>
      </dsp:txXfrm>
    </dsp:sp>
    <dsp:sp modelId="{A18F0154-EB30-47A0-AD5C-5357E1E1DDDF}">
      <dsp:nvSpPr>
        <dsp:cNvPr id="0" name=""/>
        <dsp:cNvSpPr/>
      </dsp:nvSpPr>
      <dsp:spPr>
        <a:xfrm>
          <a:off x="-255507" y="2307045"/>
          <a:ext cx="2901179" cy="2901179"/>
        </a:xfrm>
        <a:custGeom>
          <a:avLst/>
          <a:gdLst/>
          <a:ahLst/>
          <a:cxnLst/>
          <a:rect l="0" t="0" r="0" b="0"/>
          <a:pathLst>
            <a:path>
              <a:moveTo>
                <a:pt x="836424" y="136431"/>
              </a:moveTo>
              <a:arcTo wR="1450589" hR="1450589" stAng="14697071" swAng="53467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8E4DD12-0E82-4D1D-894B-C385AA9FAD1A}">
      <dsp:nvSpPr>
        <dsp:cNvPr id="0" name=""/>
        <dsp:cNvSpPr/>
      </dsp:nvSpPr>
      <dsp:spPr>
        <a:xfrm>
          <a:off x="-226651" y="941591"/>
          <a:ext cx="1957337" cy="14219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kern="1200" dirty="0" smtClean="0"/>
            <a:t>Verbale</a:t>
          </a:r>
        </a:p>
      </dsp:txBody>
      <dsp:txXfrm>
        <a:off x="-157236" y="1011006"/>
        <a:ext cx="1818507" cy="1283143"/>
      </dsp:txXfrm>
    </dsp:sp>
    <dsp:sp modelId="{58AE6DB8-AA11-44FB-9863-096EA244A180}">
      <dsp:nvSpPr>
        <dsp:cNvPr id="0" name=""/>
        <dsp:cNvSpPr/>
      </dsp:nvSpPr>
      <dsp:spPr>
        <a:xfrm>
          <a:off x="836317" y="363831"/>
          <a:ext cx="2901179" cy="2901179"/>
        </a:xfrm>
        <a:custGeom>
          <a:avLst/>
          <a:gdLst/>
          <a:ahLst/>
          <a:cxnLst/>
          <a:rect l="0" t="0" r="0" b="0"/>
          <a:pathLst>
            <a:path>
              <a:moveTo>
                <a:pt x="293975" y="575115"/>
              </a:moveTo>
              <a:arcTo wR="1450589" hR="1450589" stAng="13027388" swAng="77117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056E7-936F-4E32-87C7-3A8CAA7D03F9}">
      <dsp:nvSpPr>
        <dsp:cNvPr id="0" name=""/>
        <dsp:cNvSpPr/>
      </dsp:nvSpPr>
      <dsp:spPr>
        <a:xfrm>
          <a:off x="1989455" y="1863"/>
          <a:ext cx="4230000" cy="1229902"/>
        </a:xfrm>
        <a:prstGeom prst="rect">
          <a:avLst/>
        </a:prstGeom>
        <a:solidFill>
          <a:srgbClr val="1990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fr-FR" sz="2600" kern="1200" dirty="0" smtClean="0">
              <a:latin typeface="Lato" panose="020B0604020202020204" charset="0"/>
            </a:rPr>
            <a:t>Pas systématiquement organisé de manière permanente ou quotidienne.</a:t>
          </a:r>
        </a:p>
      </dsp:txBody>
      <dsp:txXfrm>
        <a:off x="1989455" y="1863"/>
        <a:ext cx="4230000" cy="1229902"/>
      </dsp:txXfrm>
    </dsp:sp>
    <dsp:sp modelId="{DC731FE0-B2C9-439D-99DF-95F5741F6433}">
      <dsp:nvSpPr>
        <dsp:cNvPr id="0" name=""/>
        <dsp:cNvSpPr/>
      </dsp:nvSpPr>
      <dsp:spPr>
        <a:xfrm>
          <a:off x="3114455" y="1293260"/>
          <a:ext cx="1980000" cy="1229902"/>
        </a:xfrm>
        <a:prstGeom prst="rect">
          <a:avLst/>
        </a:prstGeom>
        <a:solidFill>
          <a:srgbClr val="1990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fr-FR" sz="2600" kern="1200" dirty="0" smtClean="0">
              <a:latin typeface="Lato" panose="020B0604020202020204" charset="0"/>
            </a:rPr>
            <a:t>A travers des jeux « pour rire » </a:t>
          </a:r>
        </a:p>
      </dsp:txBody>
      <dsp:txXfrm>
        <a:off x="3114455" y="1293260"/>
        <a:ext cx="1980000" cy="1229902"/>
      </dsp:txXfrm>
    </dsp:sp>
    <dsp:sp modelId="{A04E559F-0FEF-47B5-8BD9-A7A0A5409C03}">
      <dsp:nvSpPr>
        <dsp:cNvPr id="0" name=""/>
        <dsp:cNvSpPr/>
      </dsp:nvSpPr>
      <dsp:spPr>
        <a:xfrm>
          <a:off x="684455" y="2584658"/>
          <a:ext cx="6840000" cy="1229902"/>
        </a:xfrm>
        <a:prstGeom prst="rect">
          <a:avLst/>
        </a:prstGeom>
        <a:solidFill>
          <a:srgbClr val="1990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fr-FR" sz="2600" kern="1200" dirty="0" smtClean="0">
              <a:latin typeface="Lato" panose="020B0604020202020204" charset="0"/>
            </a:rPr>
            <a:t>La victime a parfois adhéré au système ou s'est installée dans cette relation car elle ne perçoit pas immédiatement le sens de l'agression.</a:t>
          </a:r>
        </a:p>
      </dsp:txBody>
      <dsp:txXfrm>
        <a:off x="684455" y="2584658"/>
        <a:ext cx="6840000" cy="122990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diagrams.loki3.com/VaryingWidthList+Icon">
  <dgm:title val="Liste de largeur variable"/>
  <dgm:desc val="Permet de mettre l’accent sur des éléments de diverses importances. Adapté à de grandes quantités de texte Niveau 1. La largeur de chaque forme est déterminée de façon indépendante en fonction de la taille de chaque texte."/>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95390009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preoccupationpartagee.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lvl="0" algn="ctr"/>
            <a:r>
              <a:rPr lang="fr-FR" dirty="0" smtClean="0"/>
              <a:t>Objectif : </a:t>
            </a:r>
            <a:r>
              <a:rPr lang="fr-FR" sz="1100" dirty="0" smtClean="0">
                <a:solidFill>
                  <a:srgbClr val="FDB714"/>
                </a:solidFill>
                <a:latin typeface="Lato" panose="020B0604020202020204" charset="0"/>
              </a:rPr>
              <a:t>CONSTRUIRE UNE CULTURE COMMUNE,  DES ELEMENTS DE LANGAGE</a:t>
            </a:r>
          </a:p>
          <a:p>
            <a:pPr lvl="0" algn="ctr"/>
            <a:endParaRPr lang="fr-FR" sz="1100" dirty="0" smtClean="0">
              <a:solidFill>
                <a:srgbClr val="FDB714"/>
              </a:solidFill>
              <a:latin typeface="Lato" panose="020B0604020202020204" charset="0"/>
            </a:endParaRPr>
          </a:p>
          <a:p>
            <a:pPr lvl="0" algn="just"/>
            <a:r>
              <a:rPr lang="fr-FR" sz="1100" dirty="0" smtClean="0">
                <a:solidFill>
                  <a:srgbClr val="FDB714"/>
                </a:solidFill>
                <a:latin typeface="Lato" panose="020B0604020202020204" charset="0"/>
              </a:rPr>
              <a:t>Il s’agit d’une présentation rapide. Les</a:t>
            </a:r>
            <a:r>
              <a:rPr lang="fr-FR" sz="1100" baseline="0" dirty="0" smtClean="0">
                <a:solidFill>
                  <a:srgbClr val="FDB714"/>
                </a:solidFill>
                <a:latin typeface="Lato" panose="020B0604020202020204" charset="0"/>
              </a:rPr>
              <a:t> pilotes peuvent être conviés à assister au module suivant qui développe la définition.</a:t>
            </a:r>
          </a:p>
          <a:p>
            <a:pPr lvl="0" algn="just"/>
            <a:r>
              <a:rPr lang="fr-FR" sz="1100" baseline="0" dirty="0" smtClean="0">
                <a:solidFill>
                  <a:srgbClr val="FDB714"/>
                </a:solidFill>
                <a:latin typeface="Lato" panose="020B0604020202020204" charset="0"/>
              </a:rPr>
              <a:t>Possibilité d’ajouter qu’il s’agit de la </a:t>
            </a:r>
            <a:r>
              <a:rPr lang="fr-FR" sz="1100" baseline="0" dirty="0" err="1" smtClean="0">
                <a:solidFill>
                  <a:srgbClr val="FDB714"/>
                </a:solidFill>
                <a:latin typeface="Lato" panose="020B0604020202020204" charset="0"/>
              </a:rPr>
              <a:t>déf</a:t>
            </a:r>
            <a:r>
              <a:rPr lang="fr-FR" sz="1100" baseline="0" dirty="0" smtClean="0">
                <a:solidFill>
                  <a:srgbClr val="FDB714"/>
                </a:solidFill>
                <a:latin typeface="Lato" panose="020B0604020202020204" charset="0"/>
              </a:rPr>
              <a:t> retenue par le MEN , qu’elle sera nuancée par l’approche Pikas (</a:t>
            </a:r>
            <a:r>
              <a:rPr lang="fr-FR" sz="1100" baseline="0" dirty="0" err="1" smtClean="0">
                <a:solidFill>
                  <a:srgbClr val="FDB714"/>
                </a:solidFill>
                <a:latin typeface="Lato" panose="020B0604020202020204" charset="0"/>
              </a:rPr>
              <a:t>cf</a:t>
            </a:r>
            <a:r>
              <a:rPr lang="fr-FR" sz="1100" baseline="0" dirty="0" smtClean="0">
                <a:solidFill>
                  <a:srgbClr val="FDB714"/>
                </a:solidFill>
                <a:latin typeface="Lato" panose="020B0604020202020204" charset="0"/>
              </a:rPr>
              <a:t> différence </a:t>
            </a:r>
            <a:r>
              <a:rPr lang="fr-FR" sz="1100" baseline="0" dirty="0" err="1" smtClean="0">
                <a:solidFill>
                  <a:srgbClr val="FDB714"/>
                </a:solidFill>
                <a:latin typeface="Lato" panose="020B0604020202020204" charset="0"/>
              </a:rPr>
              <a:t>déf</a:t>
            </a:r>
            <a:r>
              <a:rPr lang="fr-FR" sz="1100" baseline="0" dirty="0" smtClean="0">
                <a:solidFill>
                  <a:srgbClr val="FDB714"/>
                </a:solidFill>
                <a:latin typeface="Lato" panose="020B0604020202020204" charset="0"/>
              </a:rPr>
              <a:t> </a:t>
            </a:r>
            <a:r>
              <a:rPr lang="fr-FR" sz="1100" baseline="0" dirty="0" err="1" smtClean="0">
                <a:solidFill>
                  <a:srgbClr val="FDB714"/>
                </a:solidFill>
                <a:latin typeface="Lato" panose="020B0604020202020204" charset="0"/>
              </a:rPr>
              <a:t>Olweus</a:t>
            </a:r>
            <a:r>
              <a:rPr lang="fr-FR" sz="1100" baseline="0" dirty="0" smtClean="0">
                <a:solidFill>
                  <a:srgbClr val="FDB714"/>
                </a:solidFill>
                <a:latin typeface="Lato" panose="020B0604020202020204" charset="0"/>
              </a:rPr>
              <a:t>/ Pikas)</a:t>
            </a:r>
            <a:endParaRPr lang="fr-FR" sz="1100" dirty="0" smtClean="0">
              <a:solidFill>
                <a:srgbClr val="FDB714"/>
              </a:solidFill>
              <a:latin typeface="Lato" panose="020B060402020202020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fr-FR" sz="1100" b="0" i="0" u="none" strike="noStrike" kern="1200" cap="none" dirty="0" smtClean="0">
                <a:solidFill>
                  <a:schemeClr val="tx1"/>
                </a:solidFill>
                <a:effectLst/>
                <a:latin typeface="Arial"/>
                <a:ea typeface="Arial"/>
                <a:cs typeface="Arial"/>
                <a:sym typeface="Arial"/>
              </a:rPr>
              <a:t>Première parution de Dan </a:t>
            </a:r>
            <a:r>
              <a:rPr lang="fr-FR" sz="1100" b="0" i="0" u="none" strike="noStrike" kern="1200" cap="none" dirty="0" err="1" smtClean="0">
                <a:solidFill>
                  <a:schemeClr val="tx1"/>
                </a:solidFill>
                <a:effectLst/>
                <a:latin typeface="Arial"/>
                <a:ea typeface="Arial"/>
                <a:cs typeface="Arial"/>
                <a:sym typeface="Arial"/>
              </a:rPr>
              <a:t>Olweus</a:t>
            </a:r>
            <a:r>
              <a:rPr lang="fr-FR" sz="1100" b="0" i="0" u="none" strike="noStrike" kern="1200" cap="none" dirty="0" smtClean="0">
                <a:solidFill>
                  <a:schemeClr val="tx1"/>
                </a:solidFill>
                <a:effectLst/>
                <a:latin typeface="Arial"/>
                <a:ea typeface="Arial"/>
                <a:cs typeface="Arial"/>
                <a:sym typeface="Arial"/>
              </a:rPr>
              <a:t> passée inaperçue en France. </a:t>
            </a:r>
          </a:p>
          <a:p>
            <a:r>
              <a:rPr lang="fr-FR" sz="1100" b="0" i="0" u="none" strike="noStrike" kern="1200" cap="none" dirty="0" smtClean="0">
                <a:solidFill>
                  <a:schemeClr val="tx1"/>
                </a:solidFill>
                <a:effectLst/>
                <a:latin typeface="Arial"/>
                <a:ea typeface="Arial"/>
                <a:cs typeface="Arial"/>
                <a:sym typeface="Arial"/>
              </a:rPr>
              <a:t>Confronté à une première situation du harcèlement, pour laquelle il découvre les effets négatifs de la sanction. 1</a:t>
            </a:r>
            <a:r>
              <a:rPr lang="fr-FR" sz="1100" b="0" i="0" u="none" strike="noStrike" kern="1200" cap="none" baseline="30000" dirty="0" smtClean="0">
                <a:solidFill>
                  <a:schemeClr val="tx1"/>
                </a:solidFill>
                <a:effectLst/>
                <a:latin typeface="Arial"/>
                <a:ea typeface="Arial"/>
                <a:cs typeface="Arial"/>
                <a:sym typeface="Arial"/>
              </a:rPr>
              <a:t>er</a:t>
            </a:r>
            <a:r>
              <a:rPr lang="fr-FR" sz="1100" b="0" i="0" u="none" strike="noStrike" kern="1200" cap="none" dirty="0" smtClean="0">
                <a:solidFill>
                  <a:schemeClr val="tx1"/>
                </a:solidFill>
                <a:effectLst/>
                <a:latin typeface="Arial"/>
                <a:ea typeface="Arial"/>
                <a:cs typeface="Arial"/>
                <a:sym typeface="Arial"/>
              </a:rPr>
              <a:t> documentaire « l’enfer au quotidien » et site.</a:t>
            </a:r>
          </a:p>
          <a:p>
            <a:r>
              <a:rPr lang="fr-FR" sz="1100" b="0" i="0" u="none" strike="noStrike" kern="1200" cap="none" dirty="0" smtClean="0">
                <a:solidFill>
                  <a:schemeClr val="tx1"/>
                </a:solidFill>
                <a:effectLst/>
                <a:latin typeface="Arial"/>
                <a:ea typeface="Arial"/>
                <a:cs typeface="Arial"/>
                <a:sym typeface="Arial"/>
              </a:rPr>
              <a:t>En 2010, voyage en Finlande qui permet de voir que les enseignants peuvent se lancer dans la méthode Pikas.</a:t>
            </a:r>
          </a:p>
          <a:p>
            <a:r>
              <a:rPr lang="fr-FR" sz="1100" b="0" i="0" u="none" strike="noStrike" kern="1200" cap="none" dirty="0" smtClean="0">
                <a:solidFill>
                  <a:schemeClr val="tx1"/>
                </a:solidFill>
                <a:effectLst/>
                <a:latin typeface="Arial"/>
                <a:ea typeface="Arial"/>
                <a:cs typeface="Arial"/>
                <a:sym typeface="Arial"/>
              </a:rPr>
              <a:t>En 2011, orientation du MEN vers la prise en charge et la prévention du H.</a:t>
            </a:r>
          </a:p>
          <a:p>
            <a:r>
              <a:rPr lang="fr-FR" sz="1100" b="0" i="0" u="none" strike="noStrike" kern="1200" cap="none" dirty="0" smtClean="0">
                <a:solidFill>
                  <a:schemeClr val="tx1"/>
                </a:solidFill>
                <a:effectLst/>
                <a:latin typeface="Arial"/>
                <a:ea typeface="Arial"/>
                <a:cs typeface="Arial"/>
                <a:sym typeface="Arial"/>
              </a:rPr>
              <a:t>Si prévention essentielle, il est nécessaire également de s’outiller d’une méthode efficace.</a:t>
            </a:r>
          </a:p>
          <a:p>
            <a:r>
              <a:rPr lang="fr-FR" sz="1100" b="0" i="0" u="none" strike="noStrike" kern="1200" cap="none" dirty="0" smtClean="0">
                <a:solidFill>
                  <a:schemeClr val="tx1"/>
                </a:solidFill>
                <a:effectLst/>
                <a:latin typeface="Arial"/>
                <a:ea typeface="Arial"/>
                <a:cs typeface="Arial"/>
                <a:sym typeface="Arial"/>
              </a:rPr>
              <a:t>Depuis 2014, formation des pôles ressources </a:t>
            </a:r>
            <a:r>
              <a:rPr lang="fr-FR" sz="1100" b="0" i="0" u="none" strike="noStrike" kern="1200" cap="none" dirty="0" err="1" smtClean="0">
                <a:solidFill>
                  <a:schemeClr val="tx1"/>
                </a:solidFill>
                <a:effectLst/>
                <a:latin typeface="Arial"/>
                <a:ea typeface="Arial"/>
                <a:cs typeface="Arial"/>
                <a:sym typeface="Arial"/>
              </a:rPr>
              <a:t>ds</a:t>
            </a:r>
            <a:r>
              <a:rPr lang="fr-FR" sz="1100" b="0" i="0" u="none" strike="noStrike" kern="1200" cap="none" dirty="0" smtClean="0">
                <a:solidFill>
                  <a:schemeClr val="tx1"/>
                </a:solidFill>
                <a:effectLst/>
                <a:latin typeface="Arial"/>
                <a:ea typeface="Arial"/>
                <a:cs typeface="Arial"/>
                <a:sym typeface="Arial"/>
              </a:rPr>
              <a:t> le 92 avec 84 pôles et 400 personnels formés.</a:t>
            </a:r>
          </a:p>
          <a:p>
            <a:r>
              <a:rPr lang="fr-FR" sz="1100" b="0" i="0" u="none" strike="noStrike" kern="1200" cap="none" dirty="0" smtClean="0">
                <a:solidFill>
                  <a:schemeClr val="tx1"/>
                </a:solidFill>
                <a:effectLst/>
                <a:latin typeface="Arial"/>
                <a:ea typeface="Arial"/>
                <a:cs typeface="Arial"/>
                <a:sym typeface="Arial"/>
              </a:rPr>
              <a:t>Un site francophone </a:t>
            </a:r>
            <a:r>
              <a:rPr lang="fr-FR" sz="1100" b="0" i="0" u="sng" strike="noStrike" kern="1200" cap="none" dirty="0" smtClean="0">
                <a:solidFill>
                  <a:schemeClr val="tx1"/>
                </a:solidFill>
                <a:effectLst/>
                <a:latin typeface="Arial"/>
                <a:ea typeface="Arial"/>
                <a:cs typeface="Arial"/>
                <a:sym typeface="Arial"/>
                <a:hlinkClick r:id="rId3"/>
              </a:rPr>
              <a:t>www.preoccupationpartagee.org</a:t>
            </a:r>
            <a:r>
              <a:rPr lang="fr-FR" sz="1100" b="0" i="0" u="none" strike="noStrike" kern="1200" cap="none" dirty="0" smtClean="0">
                <a:solidFill>
                  <a:schemeClr val="tx1"/>
                </a:solidFill>
                <a:effectLst/>
                <a:latin typeface="Arial"/>
                <a:ea typeface="Arial"/>
                <a:cs typeface="Arial"/>
                <a:sym typeface="Arial"/>
              </a:rPr>
              <a:t> auquel il est possible de s’inscrire </a:t>
            </a:r>
            <a:r>
              <a:rPr lang="fr-FR" sz="1100" b="0" i="0" u="none" strike="noStrike" kern="1200" cap="none" dirty="0" err="1" smtClean="0">
                <a:solidFill>
                  <a:schemeClr val="tx1"/>
                </a:solidFill>
                <a:effectLst/>
                <a:latin typeface="Arial"/>
                <a:ea typeface="Arial"/>
                <a:cs typeface="Arial"/>
                <a:sym typeface="Arial"/>
              </a:rPr>
              <a:t>qd</a:t>
            </a:r>
            <a:r>
              <a:rPr lang="fr-FR" sz="1100" b="0" i="0" u="none" strike="noStrike" kern="1200" cap="none" dirty="0" smtClean="0">
                <a:solidFill>
                  <a:schemeClr val="tx1"/>
                </a:solidFill>
                <a:effectLst/>
                <a:latin typeface="Arial"/>
                <a:ea typeface="Arial"/>
                <a:cs typeface="Arial"/>
                <a:sym typeface="Arial"/>
              </a:rPr>
              <a:t> on a suivi une formation.</a:t>
            </a:r>
          </a:p>
          <a:p>
            <a:r>
              <a:rPr lang="fr-FR" sz="1100" b="0" i="0" u="none" strike="noStrike" kern="1200" cap="none" dirty="0" smtClean="0">
                <a:solidFill>
                  <a:schemeClr val="tx1"/>
                </a:solidFill>
                <a:effectLst/>
                <a:latin typeface="Arial"/>
                <a:ea typeface="Arial"/>
                <a:cs typeface="Arial"/>
                <a:sym typeface="Arial"/>
              </a:rPr>
              <a:t>Un film réalisé avec des é sur la Méthode d’intérêts partagés.</a:t>
            </a:r>
          </a:p>
          <a:p>
            <a:endParaRPr lang="fr-FR" dirty="0" smtClean="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fr-FR" dirty="0" smtClean="0"/>
              <a:t>Pr Dan </a:t>
            </a:r>
            <a:r>
              <a:rPr lang="fr-FR" dirty="0" err="1" smtClean="0"/>
              <a:t>Olweus</a:t>
            </a:r>
            <a:r>
              <a:rPr lang="fr-FR" dirty="0" smtClean="0"/>
              <a:t>, </a:t>
            </a:r>
            <a:r>
              <a:rPr lang="fr-FR" dirty="0" err="1" smtClean="0"/>
              <a:t>school</a:t>
            </a:r>
            <a:r>
              <a:rPr lang="fr-FR" dirty="0" smtClean="0"/>
              <a:t> </a:t>
            </a:r>
            <a:r>
              <a:rPr lang="fr-FR" dirty="0" err="1" smtClean="0"/>
              <a:t>bulling</a:t>
            </a:r>
            <a:r>
              <a:rPr lang="fr-FR" dirty="0" smtClean="0"/>
              <a:t> (avec idée de l’action qui se répète ), </a:t>
            </a:r>
            <a:r>
              <a:rPr lang="fr-FR" dirty="0" err="1" smtClean="0"/>
              <a:t>mobbing</a:t>
            </a:r>
            <a:r>
              <a:rPr lang="fr-FR" dirty="0" smtClean="0"/>
              <a:t> en norvégien, qu’on pourrait traduire par maltraitance ou </a:t>
            </a:r>
            <a:r>
              <a:rPr lang="fr-FR" dirty="0" err="1" smtClean="0"/>
              <a:t>malmenance</a:t>
            </a:r>
            <a:r>
              <a:rPr lang="fr-FR" dirty="0" smtClean="0"/>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fr-FR" sz="1100" b="1" i="0" u="none" strike="noStrike" kern="1200" cap="none" baseline="0" dirty="0" smtClean="0">
                <a:solidFill>
                  <a:schemeClr val="tx1"/>
                </a:solidFill>
                <a:latin typeface="Arial"/>
                <a:ea typeface="Arial"/>
                <a:cs typeface="Arial"/>
                <a:sym typeface="Arial"/>
              </a:rPr>
              <a:t>De cette enquête en école élémentaire, nous pouvons tirer les précisions suivantes quant à la</a:t>
            </a:r>
          </a:p>
          <a:p>
            <a:r>
              <a:rPr lang="fr-FR" sz="1100" b="1" i="0" u="none" strike="noStrike" kern="1200" cap="none" baseline="0" dirty="0" smtClean="0">
                <a:solidFill>
                  <a:schemeClr val="tx1"/>
                </a:solidFill>
                <a:latin typeface="Arial"/>
                <a:ea typeface="Arial"/>
                <a:cs typeface="Arial"/>
                <a:sym typeface="Arial"/>
              </a:rPr>
              <a:t>prévalence du phénomène en France :</a:t>
            </a:r>
          </a:p>
          <a:p>
            <a:r>
              <a:rPr lang="fr-FR" sz="1100" b="0" i="0" u="none" strike="noStrike" kern="1200" cap="none" baseline="0" dirty="0" smtClean="0">
                <a:solidFill>
                  <a:schemeClr val="tx1"/>
                </a:solidFill>
                <a:latin typeface="Arial"/>
                <a:ea typeface="Arial"/>
                <a:cs typeface="Arial"/>
                <a:sym typeface="Arial"/>
              </a:rPr>
              <a:t>• </a:t>
            </a:r>
            <a:r>
              <a:rPr lang="fr-FR" sz="1100" b="1" i="0" u="none" strike="noStrike" kern="1200" cap="none" baseline="0" dirty="0" smtClean="0">
                <a:solidFill>
                  <a:schemeClr val="tx1"/>
                </a:solidFill>
                <a:latin typeface="Arial"/>
                <a:ea typeface="Arial"/>
                <a:cs typeface="Arial"/>
                <a:sym typeface="Arial"/>
              </a:rPr>
              <a:t>Le nombre de victimes de harcèlement verbal ou symbolique peut être estimé à environ</a:t>
            </a:r>
          </a:p>
          <a:p>
            <a:r>
              <a:rPr lang="fr-FR" sz="1100" b="1" i="0" u="none" strike="noStrike" kern="1200" cap="none" baseline="0" dirty="0" smtClean="0">
                <a:solidFill>
                  <a:schemeClr val="tx1"/>
                </a:solidFill>
                <a:latin typeface="Arial"/>
                <a:ea typeface="Arial"/>
                <a:cs typeface="Arial"/>
                <a:sym typeface="Arial"/>
              </a:rPr>
              <a:t>14% des élèves, compris entre 8% d’élèves victimes d’un harcèlement sévère à assez sévère</a:t>
            </a:r>
          </a:p>
          <a:p>
            <a:r>
              <a:rPr lang="fr-FR" sz="1100" b="1" i="0" u="none" strike="noStrike" kern="1200" cap="none" baseline="0" dirty="0" smtClean="0">
                <a:solidFill>
                  <a:schemeClr val="tx1"/>
                </a:solidFill>
                <a:latin typeface="Arial"/>
                <a:ea typeface="Arial"/>
                <a:cs typeface="Arial"/>
                <a:sym typeface="Arial"/>
              </a:rPr>
              <a:t>et 6% d’élèves soumis à un harcèlement modéré.</a:t>
            </a:r>
          </a:p>
          <a:p>
            <a:r>
              <a:rPr lang="fr-FR" sz="1100" b="0" i="0" u="none" strike="noStrike" kern="1200" cap="none" baseline="0" dirty="0" smtClean="0">
                <a:solidFill>
                  <a:schemeClr val="tx1"/>
                </a:solidFill>
                <a:latin typeface="Arial"/>
                <a:ea typeface="Arial"/>
                <a:cs typeface="Arial"/>
                <a:sym typeface="Arial"/>
              </a:rPr>
              <a:t>• </a:t>
            </a:r>
            <a:r>
              <a:rPr lang="fr-FR" sz="1100" b="1" i="0" u="none" strike="noStrike" kern="1200" cap="none" baseline="0" dirty="0" smtClean="0">
                <a:solidFill>
                  <a:schemeClr val="tx1"/>
                </a:solidFill>
                <a:latin typeface="Arial"/>
                <a:ea typeface="Arial"/>
                <a:cs typeface="Arial"/>
                <a:sym typeface="Arial"/>
              </a:rPr>
              <a:t>Le taux de victimes de harcèlement physique à l’école peut être estimé à 10% des élèves,</a:t>
            </a:r>
          </a:p>
          <a:p>
            <a:r>
              <a:rPr lang="fr-FR" sz="1100" b="1" i="0" u="none" strike="noStrike" kern="1200" cap="none" baseline="0" dirty="0" smtClean="0">
                <a:solidFill>
                  <a:schemeClr val="tx1"/>
                </a:solidFill>
                <a:latin typeface="Arial"/>
                <a:ea typeface="Arial"/>
                <a:cs typeface="Arial"/>
                <a:sym typeface="Arial"/>
              </a:rPr>
              <a:t>compris entre 5% d’élèves victimes d’un harcèlement sévère à assez sévère et 5% d’élèves</a:t>
            </a:r>
          </a:p>
          <a:p>
            <a:r>
              <a:rPr lang="fr-FR" sz="1100" b="1" i="0" u="none" strike="noStrike" kern="1200" cap="none" baseline="0" dirty="0" smtClean="0">
                <a:solidFill>
                  <a:schemeClr val="tx1"/>
                </a:solidFill>
                <a:latin typeface="Arial"/>
                <a:ea typeface="Arial"/>
                <a:cs typeface="Arial"/>
                <a:sym typeface="Arial"/>
              </a:rPr>
              <a:t>soumis à un harcèlement modéré.</a:t>
            </a:r>
          </a:p>
          <a:p>
            <a:r>
              <a:rPr lang="fr-FR" sz="1100" b="0" i="0" u="none" strike="noStrike" kern="1200" cap="none" baseline="0" dirty="0" smtClean="0">
                <a:solidFill>
                  <a:schemeClr val="tx1"/>
                </a:solidFill>
                <a:latin typeface="Arial"/>
                <a:ea typeface="Arial"/>
                <a:cs typeface="Arial"/>
                <a:sym typeface="Arial"/>
              </a:rPr>
              <a:t>• </a:t>
            </a:r>
            <a:r>
              <a:rPr lang="fr-FR" sz="1100" b="1" i="0" u="none" strike="noStrike" kern="1200" cap="none" baseline="0" dirty="0" smtClean="0">
                <a:solidFill>
                  <a:schemeClr val="tx1"/>
                </a:solidFill>
                <a:latin typeface="Arial"/>
                <a:ea typeface="Arial"/>
                <a:cs typeface="Arial"/>
                <a:sym typeface="Arial"/>
              </a:rPr>
              <a:t>Le taux de victimes d’un harcèlement qui cumule violences répétées physiques et verbales</a:t>
            </a:r>
          </a:p>
          <a:p>
            <a:r>
              <a:rPr lang="fr-FR" sz="1100" b="1" i="0" u="none" strike="noStrike" kern="1200" cap="none" baseline="0" dirty="0" smtClean="0">
                <a:solidFill>
                  <a:schemeClr val="tx1"/>
                </a:solidFill>
                <a:latin typeface="Arial"/>
                <a:ea typeface="Arial"/>
                <a:cs typeface="Arial"/>
                <a:sym typeface="Arial"/>
              </a:rPr>
              <a:t>à l’école peut être estimé à 11,7% des élèves, compris entre 4,9% d’élèves victimes d’un</a:t>
            </a:r>
          </a:p>
          <a:p>
            <a:r>
              <a:rPr lang="fr-FR" sz="1100" b="1" i="0" u="none" strike="noStrike" kern="1200" cap="none" baseline="0" dirty="0" smtClean="0">
                <a:solidFill>
                  <a:schemeClr val="tx1"/>
                </a:solidFill>
                <a:latin typeface="Arial"/>
                <a:ea typeface="Arial"/>
                <a:cs typeface="Arial"/>
                <a:sym typeface="Arial"/>
              </a:rPr>
              <a:t>harcèlement sévère à assez sévère et 6,7% d’élèves soumis à un harcèlement modéré.</a:t>
            </a:r>
          </a:p>
          <a:p>
            <a:r>
              <a:rPr lang="fr-FR" sz="1100" b="0" i="0" u="none" strike="noStrike" kern="1200" cap="none" baseline="0" dirty="0" smtClean="0">
                <a:solidFill>
                  <a:schemeClr val="tx1"/>
                </a:solidFill>
                <a:latin typeface="Arial"/>
                <a:ea typeface="Arial"/>
                <a:cs typeface="Arial"/>
                <a:sym typeface="Arial"/>
              </a:rPr>
              <a:t>Il faut bien en conclure que l’immense majorité des élèves ne sont pas victimes de harcèlement en</a:t>
            </a:r>
            <a:endParaRPr lang="fr-FR" dirty="0" smtClean="0"/>
          </a:p>
          <a:p>
            <a:r>
              <a:rPr lang="fr-FR" dirty="0" smtClean="0"/>
              <a:t>Physiques</a:t>
            </a:r>
            <a:r>
              <a:rPr lang="fr-FR" baseline="0" dirty="0" smtClean="0"/>
              <a:t> : bousculades, claques derrière la tête, peut aller jusqu’au racket. Harcèlement physique + fréquent chez les plus jeunes.</a:t>
            </a:r>
          </a:p>
          <a:p>
            <a:r>
              <a:rPr lang="fr-FR" baseline="0" dirty="0" smtClean="0"/>
              <a:t>Verbales : insultes, brimades, rumeurs</a:t>
            </a:r>
          </a:p>
          <a:p>
            <a:r>
              <a:rPr lang="fr-FR" baseline="0" dirty="0" smtClean="0"/>
              <a:t>Relationnelles : ostracisme, isolement de ses amis</a:t>
            </a:r>
          </a:p>
          <a:p>
            <a:r>
              <a:rPr lang="fr-FR" baseline="0" dirty="0" smtClean="0"/>
              <a:t>Pr le </a:t>
            </a:r>
            <a:r>
              <a:rPr lang="fr-FR" baseline="0" dirty="0" err="1" smtClean="0"/>
              <a:t>cyberharcèlement</a:t>
            </a:r>
            <a:r>
              <a:rPr lang="fr-FR" baseline="0" dirty="0" smtClean="0"/>
              <a:t>, l’écran décuple la portée du harcèlement, le harcelé n’a plus aucun répit.</a:t>
            </a:r>
            <a:endParaRPr lang="fr-FR" dirty="0" smtClean="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2b8ece8b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42b8ece8b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smtClean="0"/>
              <a:t>Court terme</a:t>
            </a:r>
          </a:p>
          <a:p>
            <a:pPr marL="0" lvl="0" indent="0" algn="l" rtl="0">
              <a:spcBef>
                <a:spcPts val="0"/>
              </a:spcBef>
              <a:spcAft>
                <a:spcPts val="0"/>
              </a:spcAft>
              <a:buNone/>
            </a:pPr>
            <a:r>
              <a:rPr lang="fr-FR" dirty="0" smtClean="0"/>
              <a:t>L’isolement relationnel: resté seul, l’enfant ou l’adolescent va développer des pensées de honte, de perte d’estime de soi, puis de culpabilité.</a:t>
            </a:r>
          </a:p>
          <a:p>
            <a:pPr marL="0" lvl="0" indent="0" algn="l" rtl="0">
              <a:spcBef>
                <a:spcPts val="0"/>
              </a:spcBef>
              <a:spcAft>
                <a:spcPts val="0"/>
              </a:spcAft>
              <a:buNone/>
            </a:pPr>
            <a:r>
              <a:rPr lang="fr-FR" dirty="0" smtClean="0"/>
              <a:t>L’indisponibilité psychique: ces positions fragiliseront à moyen terme l’adolescent qui s’engage dans la construction</a:t>
            </a:r>
          </a:p>
          <a:p>
            <a:pPr marL="0" lvl="0" indent="0" algn="l" rtl="0">
              <a:spcBef>
                <a:spcPts val="0"/>
              </a:spcBef>
              <a:spcAft>
                <a:spcPts val="0"/>
              </a:spcAft>
              <a:buNone/>
            </a:pPr>
            <a:r>
              <a:rPr lang="fr-FR" dirty="0" smtClean="0"/>
              <a:t>de son identité et alimentent une spirale dépressive.</a:t>
            </a:r>
          </a:p>
          <a:p>
            <a:pPr marL="0" lvl="0" indent="0" algn="l" rtl="0">
              <a:spcBef>
                <a:spcPts val="0"/>
              </a:spcBef>
              <a:spcAft>
                <a:spcPts val="0"/>
              </a:spcAft>
              <a:buNone/>
            </a:pPr>
            <a:r>
              <a:rPr lang="fr-FR" dirty="0" smtClean="0"/>
              <a:t>Le sentiment d’abandon: qu’on ne peut compter que sur soi dans la vie, ce qui fragilise les processus de socialisation, fait le lit de difficultés d’intégration sociale ultérieure (phobie sociale) et accroît le risque de recours à la violence.</a:t>
            </a:r>
          </a:p>
          <a:p>
            <a:pPr marL="0" lvl="0" indent="0" algn="l" rtl="0">
              <a:spcBef>
                <a:spcPts val="0"/>
              </a:spcBef>
              <a:spcAft>
                <a:spcPts val="0"/>
              </a:spcAft>
              <a:buNone/>
            </a:pPr>
            <a:endParaRPr lang="fr-FR" dirty="0" smtClean="0"/>
          </a:p>
          <a:p>
            <a:pPr marL="0" lvl="0" indent="0" algn="l" rtl="0">
              <a:spcBef>
                <a:spcPts val="0"/>
              </a:spcBef>
              <a:spcAft>
                <a:spcPts val="0"/>
              </a:spcAft>
              <a:buNone/>
            </a:pPr>
            <a:r>
              <a:rPr lang="fr-FR" dirty="0" smtClean="0"/>
              <a:t>Moyen terme</a:t>
            </a:r>
          </a:p>
          <a:p>
            <a:pPr marL="0" lvl="0" indent="0" algn="l" rtl="0">
              <a:spcBef>
                <a:spcPts val="0"/>
              </a:spcBef>
              <a:spcAft>
                <a:spcPts val="0"/>
              </a:spcAft>
              <a:buNone/>
            </a:pPr>
            <a:r>
              <a:rPr lang="fr-FR" dirty="0" smtClean="0"/>
              <a:t>Les troubles </a:t>
            </a:r>
            <a:r>
              <a:rPr lang="fr-FR" dirty="0" err="1" smtClean="0"/>
              <a:t>anxio</a:t>
            </a:r>
            <a:r>
              <a:rPr lang="fr-FR" dirty="0" smtClean="0"/>
              <a:t>-dépressifs: L’anxiété préside la première phase, la dépression la seconde par sentiment de honte et de culpabilité associée à la perte d’espoir de voir quelqu’un lui venir en aide.</a:t>
            </a:r>
          </a:p>
          <a:p>
            <a:pPr marL="0" lvl="0" indent="0" algn="l" rtl="0">
              <a:spcBef>
                <a:spcPts val="0"/>
              </a:spcBef>
              <a:spcAft>
                <a:spcPts val="0"/>
              </a:spcAft>
              <a:buNone/>
            </a:pPr>
            <a:r>
              <a:rPr lang="fr-FR" dirty="0" smtClean="0"/>
              <a:t>Troubles du comportement alimentaire , refus scolaire (décrochage scolaire) voire passage à l’acte suicidaire</a:t>
            </a:r>
          </a:p>
          <a:p>
            <a:pPr marL="0" lvl="0" indent="0" algn="l" rtl="0">
              <a:spcBef>
                <a:spcPts val="0"/>
              </a:spcBef>
              <a:spcAft>
                <a:spcPts val="0"/>
              </a:spcAft>
              <a:buNone/>
            </a:pPr>
            <a:endParaRPr lang="fr-FR" dirty="0" smtClean="0"/>
          </a:p>
          <a:p>
            <a:pPr marL="0" lvl="0" indent="0" algn="l" rtl="0">
              <a:spcBef>
                <a:spcPts val="0"/>
              </a:spcBef>
              <a:spcAft>
                <a:spcPts val="0"/>
              </a:spcAft>
              <a:buNone/>
            </a:pPr>
            <a:r>
              <a:rPr lang="fr-FR" dirty="0" smtClean="0"/>
              <a:t>Long terme</a:t>
            </a:r>
          </a:p>
          <a:p>
            <a:pPr marL="0" lvl="0" indent="0" algn="l" rtl="0">
              <a:spcBef>
                <a:spcPts val="0"/>
              </a:spcBef>
              <a:spcAft>
                <a:spcPts val="0"/>
              </a:spcAft>
              <a:buNone/>
            </a:pPr>
            <a:r>
              <a:rPr lang="fr-FR" dirty="0" smtClean="0"/>
              <a:t>Conduites addictives ou tentatives de suicide</a:t>
            </a:r>
          </a:p>
          <a:p>
            <a:pPr marL="0" lvl="0" indent="0" algn="l" rtl="0">
              <a:spcBef>
                <a:spcPts val="0"/>
              </a:spcBef>
              <a:spcAft>
                <a:spcPts val="0"/>
              </a:spcAft>
              <a:buNone/>
            </a:pPr>
            <a:r>
              <a:rPr lang="fr-FR" dirty="0" smtClean="0"/>
              <a:t>Phobie sociale</a:t>
            </a:r>
          </a:p>
          <a:p>
            <a:pPr marL="0" lvl="0" indent="0" algn="l" rtl="0">
              <a:spcBef>
                <a:spcPts val="0"/>
              </a:spcBef>
              <a:spcAft>
                <a:spcPts val="0"/>
              </a:spcAft>
              <a:buNone/>
            </a:pPr>
            <a:r>
              <a:rPr lang="fr-FR" dirty="0" smtClean="0"/>
              <a:t>Risque de transmission à la génération suivante</a:t>
            </a:r>
          </a:p>
          <a:p>
            <a:pPr marL="0" lvl="0" indent="0" algn="l" rtl="0">
              <a:spcBef>
                <a:spcPts val="0"/>
              </a:spcBef>
              <a:spcAft>
                <a:spcPts val="0"/>
              </a:spcAft>
              <a:buNone/>
            </a:pPr>
            <a:endParaRPr lang="fr-FR" dirty="0" smtClean="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pic>
        <p:nvPicPr>
          <p:cNvPr id="10" name="Google Shape;10;p2" descr="paint_transparent1.png"/>
          <p:cNvPicPr preferRelativeResize="0"/>
          <p:nvPr/>
        </p:nvPicPr>
        <p:blipFill rotWithShape="1">
          <a:blip r:embed="rId3">
            <a:alphaModFix/>
          </a:blip>
          <a:srcRect l="55211"/>
          <a:stretch/>
        </p:blipFill>
        <p:spPr>
          <a:xfrm>
            <a:off x="1" y="0"/>
            <a:ext cx="4095677" cy="5143500"/>
          </a:xfrm>
          <a:prstGeom prst="rect">
            <a:avLst/>
          </a:prstGeom>
          <a:noFill/>
          <a:ln>
            <a:noFill/>
          </a:ln>
        </p:spPr>
      </p:pic>
      <p:sp>
        <p:nvSpPr>
          <p:cNvPr id="11" name="Google Shape;11;p2"/>
          <p:cNvSpPr txBox="1">
            <a:spLocks noGrp="1"/>
          </p:cNvSpPr>
          <p:nvPr>
            <p:ph type="ctrTitle"/>
          </p:nvPr>
        </p:nvSpPr>
        <p:spPr>
          <a:xfrm>
            <a:off x="3208125" y="3287225"/>
            <a:ext cx="5250300" cy="1159800"/>
          </a:xfrm>
          <a:prstGeom prst="rect">
            <a:avLst/>
          </a:prstGeom>
        </p:spPr>
        <p:txBody>
          <a:bodyPr spcFirstLastPara="1" wrap="square" lIns="91425" tIns="91425" rIns="91425" bIns="91425" anchor="b" anchorCtr="0"/>
          <a:lstStyle>
            <a:lvl1pPr lvl="0"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1pPr>
            <a:lvl2pPr lvl="1"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2pPr>
            <a:lvl3pPr lvl="2"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3pPr>
            <a:lvl4pPr lvl="3"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4pPr>
            <a:lvl5pPr lvl="4"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5pPr>
            <a:lvl6pPr lvl="5"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6pPr>
            <a:lvl7pPr lvl="6"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7pPr>
            <a:lvl8pPr lvl="7"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8pPr>
            <a:lvl9pPr lvl="8" algn="r">
              <a:spcBef>
                <a:spcPts val="0"/>
              </a:spcBef>
              <a:spcAft>
                <a:spcPts val="0"/>
              </a:spcAft>
              <a:buClr>
                <a:srgbClr val="FFFFFF"/>
              </a:buClr>
              <a:buSzPts val="5000"/>
              <a:buFont typeface="Lato Light"/>
              <a:buNone/>
              <a:defRPr sz="5000">
                <a:solidFill>
                  <a:srgbClr val="FFFFFF"/>
                </a:solidFill>
                <a:latin typeface="Lato Light"/>
                <a:ea typeface="Lato Light"/>
                <a:cs typeface="Lato Light"/>
                <a:sym typeface="Lato Light"/>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descr="paint_transparent4.png"/>
          <p:cNvPicPr preferRelativeResize="0"/>
          <p:nvPr/>
        </p:nvPicPr>
        <p:blipFill rotWithShape="1">
          <a:blip r:embed="rId3">
            <a:alphaModFix/>
          </a:blip>
          <a:srcRect r="49954"/>
          <a:stretch/>
        </p:blipFill>
        <p:spPr>
          <a:xfrm>
            <a:off x="4567925" y="0"/>
            <a:ext cx="4576075" cy="5143524"/>
          </a:xfrm>
          <a:prstGeom prst="rect">
            <a:avLst/>
          </a:prstGeom>
          <a:noFill/>
          <a:ln>
            <a:noFill/>
          </a:ln>
        </p:spPr>
      </p:pic>
      <p:sp>
        <p:nvSpPr>
          <p:cNvPr id="14" name="Google Shape;14;p3"/>
          <p:cNvSpPr/>
          <p:nvPr/>
        </p:nvSpPr>
        <p:spPr>
          <a:xfrm>
            <a:off x="0" y="-150"/>
            <a:ext cx="53007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685800" y="2878750"/>
            <a:ext cx="3914700" cy="1159800"/>
          </a:xfrm>
          <a:prstGeom prst="rect">
            <a:avLst/>
          </a:prstGeom>
        </p:spPr>
        <p:txBody>
          <a:bodyPr spcFirstLastPara="1" wrap="square" lIns="91425" tIns="91425" rIns="91425" bIns="91425" anchor="b"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6" name="Google Shape;16;p3"/>
          <p:cNvSpPr txBox="1">
            <a:spLocks noGrp="1"/>
          </p:cNvSpPr>
          <p:nvPr>
            <p:ph type="subTitle" idx="1"/>
          </p:nvPr>
        </p:nvSpPr>
        <p:spPr>
          <a:xfrm>
            <a:off x="685800" y="4135454"/>
            <a:ext cx="3914700" cy="7848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Google Shape;27;p6"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9" name="Google Shape;29;p6"/>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Google Shape;30;p6"/>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p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Google Shape;33;p7"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 name="Google Shape;34;p7"/>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5" name="Google Shape;35;p7"/>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Google Shape;36;p7"/>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 name="Google Shape;37;p7"/>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circle" type="blank">
  <p:cSld name="BLANK">
    <p:bg>
      <p:bgPr>
        <a:blipFill>
          <a:blip r:embed="rId2">
            <a:alphaModFix/>
          </a:blip>
          <a:stretch>
            <a:fillRect/>
          </a:stretch>
        </a:blipFill>
        <a:effectLst/>
      </p:bgPr>
    </p:bg>
    <p:spTree>
      <p:nvGrpSpPr>
        <p:cNvPr id="1" name="Shape 47"/>
        <p:cNvGrpSpPr/>
        <p:nvPr/>
      </p:nvGrpSpPr>
      <p:grpSpPr>
        <a:xfrm>
          <a:off x="0" y="0"/>
          <a:ext cx="0" cy="0"/>
          <a:chOff x="0" y="0"/>
          <a:chExt cx="0" cy="0"/>
        </a:xfrm>
      </p:grpSpPr>
      <p:pic>
        <p:nvPicPr>
          <p:cNvPr id="48" name="Google Shape;48;p10" descr="paint_transparent4.png"/>
          <p:cNvPicPr preferRelativeResize="0"/>
          <p:nvPr/>
        </p:nvPicPr>
        <p:blipFill>
          <a:blip r:embed="rId3">
            <a:alphaModFix/>
          </a:blip>
          <a:stretch>
            <a:fillRect/>
          </a:stretch>
        </p:blipFill>
        <p:spPr>
          <a:xfrm>
            <a:off x="0" y="0"/>
            <a:ext cx="9144000" cy="5143513"/>
          </a:xfrm>
          <a:prstGeom prst="rect">
            <a:avLst/>
          </a:prstGeom>
          <a:noFill/>
          <a:ln>
            <a:noFill/>
          </a:ln>
        </p:spPr>
      </p:pic>
      <p:sp>
        <p:nvSpPr>
          <p:cNvPr id="49" name="Google Shape;49;p10"/>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rectangle">
  <p:cSld name="BLANK_1">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Google Shape;51;p11" descr="paint_transparent3.png"/>
          <p:cNvPicPr preferRelativeResize="0"/>
          <p:nvPr/>
        </p:nvPicPr>
        <p:blipFill>
          <a:blip r:embed="rId3">
            <a:alphaModFix/>
          </a:blip>
          <a:stretch>
            <a:fillRect/>
          </a:stretch>
        </p:blipFill>
        <p:spPr>
          <a:xfrm>
            <a:off x="0" y="0"/>
            <a:ext cx="9144000" cy="5143503"/>
          </a:xfrm>
          <a:prstGeom prst="rect">
            <a:avLst/>
          </a:prstGeom>
          <a:noFill/>
          <a:ln>
            <a:noFill/>
          </a:ln>
        </p:spPr>
      </p:pic>
      <p:sp>
        <p:nvSpPr>
          <p:cNvPr id="52" name="Google Shape;52;p11"/>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half">
  <p:cSld name="BLANK_1_1">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pic>
        <p:nvPicPr>
          <p:cNvPr id="55" name="Google Shape;55;p12" descr="paint_transparent1.png"/>
          <p:cNvPicPr preferRelativeResize="0"/>
          <p:nvPr/>
        </p:nvPicPr>
        <p:blipFill rotWithShape="1">
          <a:blip r:embed="rId3">
            <a:alphaModFix/>
          </a:blip>
          <a:srcRect l="27161"/>
          <a:stretch/>
        </p:blipFill>
        <p:spPr>
          <a:xfrm>
            <a:off x="0" y="0"/>
            <a:ext cx="6660552" cy="51435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rgbClr val="97104A"/>
                </a:solidFill>
              </a:defRPr>
            </a:lvl1pPr>
          </a:lstStyle>
          <a:p>
            <a:r>
              <a:rPr lang="fr-FR" dirty="0"/>
              <a:t>Cliquez pour modifier le style du titre</a:t>
            </a:r>
          </a:p>
        </p:txBody>
      </p:sp>
      <p:sp>
        <p:nvSpPr>
          <p:cNvPr id="3" name="Espace réservé du contenu 2"/>
          <p:cNvSpPr>
            <a:spLocks noGrp="1"/>
          </p:cNvSpPr>
          <p:nvPr>
            <p:ph idx="1"/>
          </p:nvPr>
        </p:nvSpPr>
        <p:spPr/>
        <p:txBody>
          <a:bodyPr/>
          <a:lstStyle>
            <a:lvl1pPr>
              <a:defRPr>
                <a:solidFill>
                  <a:srgbClr val="97104A"/>
                </a:solidFill>
              </a:defRPr>
            </a:lvl1pPr>
            <a:lvl2pPr>
              <a:defRPr/>
            </a:lvl2pPr>
            <a:lvl3pPr>
              <a:defRPr/>
            </a:lvl3pPr>
            <a:lvl5pPr>
              <a:defRPr/>
            </a:lvl5pPr>
          </a:lstStyle>
          <a:p>
            <a:pPr lvl="0"/>
            <a:r>
              <a:rPr lang="fr-FR" dirty="0"/>
              <a:t>Cliquez pour modifier les styles du texte du masque</a:t>
            </a:r>
          </a:p>
          <a:p>
            <a:pPr lvl="1"/>
            <a:r>
              <a:rPr lang="fr-FR" dirty="0"/>
              <a:t>Deuxième niveau</a:t>
            </a:r>
          </a:p>
          <a:p>
            <a:pPr lvl="2"/>
            <a:r>
              <a:rPr lang="fr-FR" dirty="0"/>
              <a:t>Troisième niveau</a:t>
            </a:r>
          </a:p>
          <a:p>
            <a:pPr lvl="4"/>
            <a:r>
              <a:rPr lang="fr-FR" dirty="0"/>
              <a:t>Quatrième niveau</a:t>
            </a:r>
          </a:p>
        </p:txBody>
      </p:sp>
      <p:sp>
        <p:nvSpPr>
          <p:cNvPr id="4" name="Espace réservé du numéro de diapositive 6"/>
          <p:cNvSpPr>
            <a:spLocks noGrp="1"/>
          </p:cNvSpPr>
          <p:nvPr>
            <p:ph type="sldNum" sz="quarter" idx="10"/>
          </p:nvPr>
        </p:nvSpPr>
        <p:spPr/>
        <p:txBody>
          <a:bodyPr/>
          <a:lstStyle>
            <a:lvl1pPr>
              <a:defRPr/>
            </a:lvl1pPr>
          </a:lstStyle>
          <a:p>
            <a:pPr>
              <a:defRPr/>
            </a:pPr>
            <a:r>
              <a:rPr lang="fr-FR" altLang="fr-FR"/>
              <a:t>Page </a:t>
            </a:r>
            <a:fld id="{A379FA69-CBD0-4D07-A54B-BA949AC7811C}" type="slidenum">
              <a:rPr lang="fr-FR" altLang="fr-FR" smtClean="0"/>
              <a:pPr>
                <a:defRPr/>
              </a:pPr>
              <a:t>‹N°›</a:t>
            </a:fld>
            <a:endParaRPr lang="fr-FR" altLang="fr-FR"/>
          </a:p>
        </p:txBody>
      </p:sp>
    </p:spTree>
    <p:extLst>
      <p:ext uri="{BB962C8B-B14F-4D97-AF65-F5344CB8AC3E}">
        <p14:creationId xmlns:p14="http://schemas.microsoft.com/office/powerpoint/2010/main" val="960537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1pPr>
            <a:lvl2pPr lvl="1">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2pPr>
            <a:lvl3pPr lvl="2">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3pPr>
            <a:lvl4pPr lvl="3">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4pPr>
            <a:lvl5pPr lvl="4">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5pPr>
            <a:lvl6pPr lvl="5">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6pPr>
            <a:lvl7pPr lvl="6">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7pPr>
            <a:lvl8pPr lvl="7">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8pPr>
            <a:lvl9pPr lvl="8">
              <a:spcBef>
                <a:spcPts val="0"/>
              </a:spcBef>
              <a:spcAft>
                <a:spcPts val="0"/>
              </a:spcAft>
              <a:buClr>
                <a:srgbClr val="434343"/>
              </a:buClr>
              <a:buSzPts val="4800"/>
              <a:buFont typeface="Lato Hairline"/>
              <a:buNone/>
              <a:defRPr sz="4800">
                <a:solidFill>
                  <a:srgbClr val="434343"/>
                </a:solidFill>
                <a:latin typeface="Lato Hairline"/>
                <a:ea typeface="Lato Hairline"/>
                <a:cs typeface="Lato Hairline"/>
                <a:sym typeface="Lato Hairline"/>
              </a:defRPr>
            </a:lvl9pPr>
          </a:lstStyle>
          <a:p>
            <a:endParaRPr/>
          </a:p>
        </p:txBody>
      </p:sp>
      <p:sp>
        <p:nvSpPr>
          <p:cNvPr id="7" name="Google Shape;7;p1"/>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lstStyle>
            <a:lvl1pPr marL="457200" lvl="0" indent="-342900">
              <a:spcBef>
                <a:spcPts val="60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1pPr>
            <a:lvl2pPr marL="914400" lvl="1"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2pPr>
            <a:lvl3pPr marL="1371600" lvl="2"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3pPr>
            <a:lvl4pPr marL="1828800" lvl="3"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4pPr>
            <a:lvl5pPr marL="2286000" lvl="4"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5pPr>
            <a:lvl6pPr marL="2743200" lvl="5"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6pPr>
            <a:lvl7pPr marL="3200400" lvl="6"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7pPr>
            <a:lvl8pPr marL="3657600" lvl="7"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8pPr>
            <a:lvl9pPr marL="4114800" lvl="8" indent="-342900">
              <a:spcBef>
                <a:spcPts val="0"/>
              </a:spcBef>
              <a:spcAft>
                <a:spcPts val="0"/>
              </a:spcAft>
              <a:buClr>
                <a:srgbClr val="B7B7B7"/>
              </a:buClr>
              <a:buSzPts val="1800"/>
              <a:buFont typeface="Lato Light"/>
              <a:buChar char="■"/>
              <a:defRPr sz="1800">
                <a:solidFill>
                  <a:srgbClr val="666666"/>
                </a:solidFill>
                <a:latin typeface="Lato Light"/>
                <a:ea typeface="Lato Light"/>
                <a:cs typeface="Lato Light"/>
                <a:sym typeface="Lato Light"/>
              </a:defRPr>
            </a:lvl9pPr>
          </a:lstStyle>
          <a:p>
            <a:endParaRPr/>
          </a:p>
        </p:txBody>
      </p:sp>
      <p:sp>
        <p:nvSpPr>
          <p:cNvPr id="8" name="Google Shape;8;p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a:buNone/>
              <a:defRPr sz="1800">
                <a:solidFill>
                  <a:srgbClr val="FFFFFF"/>
                </a:solidFill>
                <a:latin typeface="Lato Light"/>
                <a:ea typeface="Lato Light"/>
                <a:cs typeface="Lato Light"/>
                <a:sym typeface="Lato Light"/>
              </a:defRPr>
            </a:lvl1pPr>
            <a:lvl2pPr lvl="1" algn="r">
              <a:buNone/>
              <a:defRPr sz="1800">
                <a:solidFill>
                  <a:srgbClr val="FFFFFF"/>
                </a:solidFill>
                <a:latin typeface="Lato Light"/>
                <a:ea typeface="Lato Light"/>
                <a:cs typeface="Lato Light"/>
                <a:sym typeface="Lato Light"/>
              </a:defRPr>
            </a:lvl2pPr>
            <a:lvl3pPr lvl="2" algn="r">
              <a:buNone/>
              <a:defRPr sz="1800">
                <a:solidFill>
                  <a:srgbClr val="FFFFFF"/>
                </a:solidFill>
                <a:latin typeface="Lato Light"/>
                <a:ea typeface="Lato Light"/>
                <a:cs typeface="Lato Light"/>
                <a:sym typeface="Lato Light"/>
              </a:defRPr>
            </a:lvl3pPr>
            <a:lvl4pPr lvl="3" algn="r">
              <a:buNone/>
              <a:defRPr sz="1800">
                <a:solidFill>
                  <a:srgbClr val="FFFFFF"/>
                </a:solidFill>
                <a:latin typeface="Lato Light"/>
                <a:ea typeface="Lato Light"/>
                <a:cs typeface="Lato Light"/>
                <a:sym typeface="Lato Light"/>
              </a:defRPr>
            </a:lvl4pPr>
            <a:lvl5pPr lvl="4" algn="r">
              <a:buNone/>
              <a:defRPr sz="1800">
                <a:solidFill>
                  <a:srgbClr val="FFFFFF"/>
                </a:solidFill>
                <a:latin typeface="Lato Light"/>
                <a:ea typeface="Lato Light"/>
                <a:cs typeface="Lato Light"/>
                <a:sym typeface="Lato Light"/>
              </a:defRPr>
            </a:lvl5pPr>
            <a:lvl6pPr lvl="5" algn="r">
              <a:buNone/>
              <a:defRPr sz="1800">
                <a:solidFill>
                  <a:srgbClr val="FFFFFF"/>
                </a:solidFill>
                <a:latin typeface="Lato Light"/>
                <a:ea typeface="Lato Light"/>
                <a:cs typeface="Lato Light"/>
                <a:sym typeface="Lato Light"/>
              </a:defRPr>
            </a:lvl6pPr>
            <a:lvl7pPr lvl="6" algn="r">
              <a:buNone/>
              <a:defRPr sz="1800">
                <a:solidFill>
                  <a:srgbClr val="FFFFFF"/>
                </a:solidFill>
                <a:latin typeface="Lato Light"/>
                <a:ea typeface="Lato Light"/>
                <a:cs typeface="Lato Light"/>
                <a:sym typeface="Lato Light"/>
              </a:defRPr>
            </a:lvl7pPr>
            <a:lvl8pPr lvl="7" algn="r">
              <a:buNone/>
              <a:defRPr sz="1800">
                <a:solidFill>
                  <a:srgbClr val="FFFFFF"/>
                </a:solidFill>
                <a:latin typeface="Lato Light"/>
                <a:ea typeface="Lato Light"/>
                <a:cs typeface="Lato Light"/>
                <a:sym typeface="Lato Light"/>
              </a:defRPr>
            </a:lvl8pPr>
            <a:lvl9pPr lvl="8" algn="r">
              <a:buNone/>
              <a:defRPr sz="1800">
                <a:solidFill>
                  <a:srgbClr val="FFFFFF"/>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6" r:id="rId5"/>
    <p:sldLayoutId id="2147483657" r:id="rId6"/>
    <p:sldLayoutId id="2147483658" r:id="rId7"/>
    <p:sldLayoutId id="2147483660"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0.png"/><Relationship Id="rId7" Type="http://schemas.openxmlformats.org/officeDocument/2006/relationships/diagramLayout" Target="../diagrams/layout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Data" Target="../diagrams/data3.xml"/><Relationship Id="rId5" Type="http://schemas.openxmlformats.org/officeDocument/2006/relationships/image" Target="../media/image11.jpeg"/><Relationship Id="rId10" Type="http://schemas.microsoft.com/office/2007/relationships/diagramDrawing" Target="../diagrams/drawing3.xml"/><Relationship Id="rId4" Type="http://schemas.openxmlformats.org/officeDocument/2006/relationships/image" Target="../media/image9.png"/><Relationship Id="rId9" Type="http://schemas.openxmlformats.org/officeDocument/2006/relationships/diagramColors" Target="../diagrams/colors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9.png"/><Relationship Id="rId7" Type="http://schemas.openxmlformats.org/officeDocument/2006/relationships/diagramQuickStyle" Target="../diagrams/quickStyle4.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0.png"/><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9088"/>
        </a:solidFill>
        <a:effectLst/>
      </p:bgPr>
    </p:bg>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59100" y="3820675"/>
            <a:ext cx="6843300" cy="127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dirty="0">
                <a:solidFill>
                  <a:srgbClr val="FFB439"/>
                </a:solidFill>
                <a:latin typeface="Lato" panose="020B0604020202020204" charset="0"/>
                <a:ea typeface="Quicksand"/>
                <a:cs typeface="Quicksand"/>
                <a:sym typeface="Quicksand"/>
              </a:rPr>
              <a:t>PARCOURS </a:t>
            </a:r>
            <a:endParaRPr sz="3600" b="1" dirty="0">
              <a:solidFill>
                <a:srgbClr val="FFB439"/>
              </a:solidFill>
              <a:latin typeface="Lato" panose="020B0604020202020204" charset="0"/>
              <a:ea typeface="Quicksand"/>
              <a:cs typeface="Quicksand"/>
              <a:sym typeface="Quicksand"/>
            </a:endParaRPr>
          </a:p>
          <a:p>
            <a:pPr marL="0" lvl="0" indent="0" algn="l" rtl="0">
              <a:spcBef>
                <a:spcPts val="0"/>
              </a:spcBef>
              <a:spcAft>
                <a:spcPts val="0"/>
              </a:spcAft>
              <a:buNone/>
            </a:pPr>
            <a:r>
              <a:rPr lang="en" sz="3600" b="1" dirty="0">
                <a:solidFill>
                  <a:srgbClr val="FFB439"/>
                </a:solidFill>
                <a:latin typeface="Lato" panose="020B0604020202020204" charset="0"/>
                <a:ea typeface="Quicksand"/>
                <a:cs typeface="Quicksand"/>
                <a:sym typeface="Quicksand"/>
              </a:rPr>
              <a:t>FAIRE FACE AU HARCELEMENT</a:t>
            </a:r>
            <a:endParaRPr sz="3600" b="1" dirty="0">
              <a:solidFill>
                <a:srgbClr val="FFB439"/>
              </a:solidFill>
              <a:latin typeface="Lato" panose="020B0604020202020204" charset="0"/>
              <a:ea typeface="Quicksand"/>
              <a:cs typeface="Quicksand"/>
              <a:sym typeface="Quicksand"/>
            </a:endParaRPr>
          </a:p>
        </p:txBody>
      </p:sp>
      <p:pic>
        <p:nvPicPr>
          <p:cNvPr id="61" name="Google Shape;61;p13"/>
          <p:cNvPicPr preferRelativeResize="0"/>
          <p:nvPr/>
        </p:nvPicPr>
        <p:blipFill>
          <a:blip r:embed="rId3">
            <a:alphaModFix/>
          </a:blip>
          <a:stretch>
            <a:fillRect/>
          </a:stretch>
        </p:blipFill>
        <p:spPr>
          <a:xfrm>
            <a:off x="7322362" y="2668750"/>
            <a:ext cx="1771413" cy="2424901"/>
          </a:xfrm>
          <a:prstGeom prst="rect">
            <a:avLst/>
          </a:prstGeom>
          <a:noFill/>
          <a:ln>
            <a:noFill/>
          </a:ln>
        </p:spPr>
      </p:pic>
      <p:sp>
        <p:nvSpPr>
          <p:cNvPr id="62" name="Google Shape;62;p13"/>
          <p:cNvSpPr txBox="1"/>
          <p:nvPr/>
        </p:nvSpPr>
        <p:spPr>
          <a:xfrm>
            <a:off x="8064300" y="0"/>
            <a:ext cx="1079700" cy="34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87F6B"/>
                </a:solidFill>
                <a:latin typeface="Raleway"/>
                <a:ea typeface="Raleway"/>
                <a:cs typeface="Raleway"/>
                <a:sym typeface="Raleway"/>
              </a:rPr>
              <a:t>2018-2020</a:t>
            </a:r>
            <a:endParaRPr>
              <a:solidFill>
                <a:srgbClr val="287F6B"/>
              </a:solidFill>
              <a:latin typeface="Raleway"/>
              <a:ea typeface="Raleway"/>
              <a:cs typeface="Raleway"/>
              <a:sym typeface="Raleway"/>
            </a:endParaRPr>
          </a:p>
        </p:txBody>
      </p:sp>
      <p:sp>
        <p:nvSpPr>
          <p:cNvPr id="63" name="Google Shape;63;p13"/>
          <p:cNvSpPr txBox="1"/>
          <p:nvPr/>
        </p:nvSpPr>
        <p:spPr>
          <a:xfrm>
            <a:off x="683568" y="347400"/>
            <a:ext cx="8410207" cy="2321350"/>
          </a:xfrm>
          <a:prstGeom prst="rect">
            <a:avLst/>
          </a:prstGeom>
          <a:noFill/>
          <a:ln>
            <a:noFill/>
          </a:ln>
        </p:spPr>
        <p:txBody>
          <a:bodyPr spcFirstLastPara="1" wrap="square" lIns="91425" tIns="91425" rIns="91425" bIns="91425" anchor="t" anchorCtr="0">
            <a:noAutofit/>
          </a:bodyPr>
          <a:lstStyle/>
          <a:p>
            <a:pPr lvl="0" algn="ctr"/>
            <a:r>
              <a:rPr lang="fr-FR" sz="4800" dirty="0" smtClean="0">
                <a:solidFill>
                  <a:srgbClr val="FDB714"/>
                </a:solidFill>
                <a:latin typeface="Lato" panose="020B0604020202020204" charset="0"/>
                <a:ea typeface="Quicksand"/>
                <a:cs typeface="Quicksand"/>
                <a:sym typeface="Quicksand"/>
              </a:rPr>
              <a:t>Le harcèlement, </a:t>
            </a:r>
          </a:p>
          <a:p>
            <a:pPr lvl="0" algn="ctr"/>
            <a:r>
              <a:rPr lang="fr-FR" sz="4800" dirty="0" smtClean="0">
                <a:solidFill>
                  <a:srgbClr val="FDB714"/>
                </a:solidFill>
                <a:latin typeface="Lato" panose="020B0604020202020204" charset="0"/>
                <a:ea typeface="Quicksand"/>
                <a:cs typeface="Quicksand"/>
                <a:sym typeface="Quicksand"/>
              </a:rPr>
              <a:t>de quoi parle-t-on ?</a:t>
            </a:r>
            <a:endParaRPr sz="4800" dirty="0">
              <a:solidFill>
                <a:srgbClr val="FDB714"/>
              </a:solidFill>
              <a:latin typeface="Lato" panose="020B0604020202020204" charset="0"/>
              <a:ea typeface="Quicksand"/>
              <a:cs typeface="Quicksand"/>
              <a:sym typeface="Quicksand"/>
            </a:endParaRPr>
          </a:p>
        </p:txBody>
      </p:sp>
      <p:pic>
        <p:nvPicPr>
          <p:cNvPr id="64" name="Google Shape;64;p13"/>
          <p:cNvPicPr preferRelativeResize="0"/>
          <p:nvPr/>
        </p:nvPicPr>
        <p:blipFill>
          <a:blip r:embed="rId4">
            <a:alphaModFix/>
          </a:blip>
          <a:stretch>
            <a:fillRect/>
          </a:stretch>
        </p:blipFill>
        <p:spPr>
          <a:xfrm>
            <a:off x="0" y="0"/>
            <a:ext cx="2012900" cy="45012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0C2EA7EF-466C-4EC0-BE53-AA8D6FFA3163}"/>
              </a:ext>
            </a:extLst>
          </p:cNvPr>
          <p:cNvSpPr>
            <a:spLocks noGrp="1"/>
          </p:cNvSpPr>
          <p:nvPr>
            <p:ph type="title"/>
          </p:nvPr>
        </p:nvSpPr>
        <p:spPr/>
        <p:txBody>
          <a:bodyPr/>
          <a:lstStyle/>
          <a:p>
            <a:pPr algn="ctr"/>
            <a:r>
              <a:rPr lang="fr-FR" sz="2800" dirty="0" smtClean="0"/>
              <a:t>Quelles clefs pour une meilleure prise en charg</a:t>
            </a:r>
            <a:r>
              <a:rPr lang="fr-FR" sz="2800" dirty="0"/>
              <a:t>e</a:t>
            </a:r>
            <a:r>
              <a:rPr lang="fr-FR" sz="2800" dirty="0" smtClean="0"/>
              <a:t>?</a:t>
            </a:r>
            <a:endParaRPr lang="fr-FR" sz="2800" dirty="0"/>
          </a:p>
        </p:txBody>
      </p:sp>
      <p:sp>
        <p:nvSpPr>
          <p:cNvPr id="4" name="Espace réservé du numéro de diapositive 3">
            <a:extLst>
              <a:ext uri="{FF2B5EF4-FFF2-40B4-BE49-F238E27FC236}">
                <a16:creationId xmlns:a16="http://schemas.microsoft.com/office/drawing/2014/main" xmlns="" id="{0A0FA6AF-9051-4572-B39E-50F36E6FC6BB}"/>
              </a:ext>
            </a:extLst>
          </p:cNvPr>
          <p:cNvSpPr>
            <a:spLocks noGrp="1"/>
          </p:cNvSpPr>
          <p:nvPr>
            <p:ph type="sldNum" sz="quarter" idx="10"/>
          </p:nvPr>
        </p:nvSpPr>
        <p:spPr/>
        <p:txBody>
          <a:bodyPr/>
          <a:lstStyle/>
          <a:p>
            <a:pPr>
              <a:defRPr/>
            </a:pPr>
            <a:r>
              <a:rPr lang="fr-FR" altLang="fr-FR"/>
              <a:t>Page </a:t>
            </a:r>
            <a:fld id="{A379FA69-CBD0-4D07-A54B-BA949AC7811C}" type="slidenum">
              <a:rPr lang="fr-FR" altLang="fr-FR" smtClean="0"/>
              <a:pPr>
                <a:defRPr/>
              </a:pPr>
              <a:t>10</a:t>
            </a:fld>
            <a:endParaRPr lang="fr-FR" altLang="fr-FR"/>
          </a:p>
        </p:txBody>
      </p:sp>
      <p:pic>
        <p:nvPicPr>
          <p:cNvPr id="7" name="Picture 2" descr="C:\work_stf\CAAEEme\HarcelementCyber\Ambassadeurs\AmbassadeursSuite\2017-2018\Images H 9 novembre\2015_bloc_marque_NAH_num_489852.jpg">
            <a:extLst>
              <a:ext uri="{FF2B5EF4-FFF2-40B4-BE49-F238E27FC236}">
                <a16:creationId xmlns:a16="http://schemas.microsoft.com/office/drawing/2014/main" xmlns="" id="{8C887CD0-4685-42FC-9ED4-547CD74E24C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4520984"/>
            <a:ext cx="2412268" cy="530658"/>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p:nvPr>
        </p:nvSpPr>
        <p:spPr/>
        <p:txBody>
          <a:bodyPr/>
          <a:lstStyle/>
          <a:p>
            <a:endParaRPr lang="fr-FR" sz="2000" dirty="0" smtClean="0"/>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4148" y="3544107"/>
            <a:ext cx="1988840" cy="1491630"/>
          </a:xfrm>
          <a:prstGeom prst="rect">
            <a:avLst/>
          </a:prstGeom>
        </p:spPr>
      </p:pic>
    </p:spTree>
    <p:extLst>
      <p:ext uri="{BB962C8B-B14F-4D97-AF65-F5344CB8AC3E}">
        <p14:creationId xmlns:p14="http://schemas.microsoft.com/office/powerpoint/2010/main" val="8507735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B439"/>
        </a:solidFill>
        <a:effectLst/>
      </p:bgPr>
    </p:bg>
    <p:spTree>
      <p:nvGrpSpPr>
        <p:cNvPr id="1" name="Shape 68"/>
        <p:cNvGrpSpPr/>
        <p:nvPr/>
      </p:nvGrpSpPr>
      <p:grpSpPr>
        <a:xfrm>
          <a:off x="0" y="0"/>
          <a:ext cx="0" cy="0"/>
          <a:chOff x="0" y="0"/>
          <a:chExt cx="0" cy="0"/>
        </a:xfrm>
      </p:grpSpPr>
      <p:sp>
        <p:nvSpPr>
          <p:cNvPr id="69" name="Google Shape;69;p14"/>
          <p:cNvSpPr txBox="1">
            <a:spLocks noGrp="1"/>
          </p:cNvSpPr>
          <p:nvPr>
            <p:ph type="ctrTitle" idx="4294967295"/>
          </p:nvPr>
        </p:nvSpPr>
        <p:spPr>
          <a:xfrm>
            <a:off x="824450" y="302685"/>
            <a:ext cx="7326900" cy="753480"/>
          </a:xfrm>
          <a:prstGeom prst="rect">
            <a:avLst/>
          </a:prstGeom>
        </p:spPr>
        <p:txBody>
          <a:bodyPr spcFirstLastPara="1" wrap="square" lIns="91425" tIns="91425" rIns="91425" bIns="91425" anchor="b" anchorCtr="0">
            <a:noAutofit/>
          </a:bodyPr>
          <a:lstStyle/>
          <a:p>
            <a:pPr lvl="0" algn="ctr"/>
            <a:r>
              <a:rPr lang="fr-FR" sz="2800" dirty="0">
                <a:solidFill>
                  <a:srgbClr val="199088"/>
                </a:solidFill>
                <a:latin typeface="Lato" panose="020B0604020202020204" charset="0"/>
              </a:rPr>
              <a:t>Pourquoi s’intéresser au harcèlement ?</a:t>
            </a:r>
            <a:endParaRPr sz="2800" b="1" dirty="0">
              <a:solidFill>
                <a:srgbClr val="199088"/>
              </a:solidFill>
              <a:latin typeface="Lato" panose="020B0604020202020204" charset="0"/>
              <a:ea typeface="Lato"/>
              <a:cs typeface="Lato"/>
              <a:sym typeface="Lato"/>
            </a:endParaRPr>
          </a:p>
        </p:txBody>
      </p:sp>
      <p:sp>
        <p:nvSpPr>
          <p:cNvPr id="71" name="Google Shape;71;p14"/>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999999"/>
                </a:solidFill>
              </a:rPr>
              <a:t>2</a:t>
            </a:fld>
            <a:endParaRPr>
              <a:solidFill>
                <a:srgbClr val="999999"/>
              </a:solidFill>
            </a:endParaRPr>
          </a:p>
        </p:txBody>
      </p:sp>
      <p:pic>
        <p:nvPicPr>
          <p:cNvPr id="72" name="Google Shape;72;p14"/>
          <p:cNvPicPr preferRelativeResize="0"/>
          <p:nvPr/>
        </p:nvPicPr>
        <p:blipFill>
          <a:blip r:embed="rId3">
            <a:alphaModFix/>
          </a:blip>
          <a:stretch>
            <a:fillRect/>
          </a:stretch>
        </p:blipFill>
        <p:spPr>
          <a:xfrm>
            <a:off x="8151350" y="0"/>
            <a:ext cx="992650" cy="1358850"/>
          </a:xfrm>
          <a:prstGeom prst="rect">
            <a:avLst/>
          </a:prstGeom>
          <a:noFill/>
          <a:ln>
            <a:noFill/>
          </a:ln>
        </p:spPr>
      </p:pic>
      <p:graphicFrame>
        <p:nvGraphicFramePr>
          <p:cNvPr id="6" name="Espace réservé du contenu 3"/>
          <p:cNvGraphicFramePr>
            <a:graphicFrameLocks/>
          </p:cNvGraphicFramePr>
          <p:nvPr>
            <p:extLst>
              <p:ext uri="{D42A27DB-BD31-4B8C-83A1-F6EECF244321}">
                <p14:modId xmlns:p14="http://schemas.microsoft.com/office/powerpoint/2010/main" val="2526886798"/>
              </p:ext>
            </p:extLst>
          </p:nvPr>
        </p:nvGraphicFramePr>
        <p:xfrm>
          <a:off x="827584" y="987574"/>
          <a:ext cx="7543800"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99088"/>
        </a:solidFill>
        <a:effectLst/>
      </p:bgPr>
    </p:bg>
    <p:spTree>
      <p:nvGrpSpPr>
        <p:cNvPr id="1" name="Shape 84"/>
        <p:cNvGrpSpPr/>
        <p:nvPr/>
      </p:nvGrpSpPr>
      <p:grpSpPr>
        <a:xfrm>
          <a:off x="0" y="0"/>
          <a:ext cx="0" cy="0"/>
          <a:chOff x="0" y="0"/>
          <a:chExt cx="0" cy="0"/>
        </a:xfrm>
      </p:grpSpPr>
      <p:sp>
        <p:nvSpPr>
          <p:cNvPr id="89" name="Google Shape;89;p1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pic>
        <p:nvPicPr>
          <p:cNvPr id="90" name="Google Shape;90;p16"/>
          <p:cNvPicPr preferRelativeResize="0"/>
          <p:nvPr/>
        </p:nvPicPr>
        <p:blipFill>
          <a:blip r:embed="rId3">
            <a:alphaModFix/>
          </a:blip>
          <a:stretch>
            <a:fillRect/>
          </a:stretch>
        </p:blipFill>
        <p:spPr>
          <a:xfrm>
            <a:off x="8151350" y="0"/>
            <a:ext cx="992650" cy="1358850"/>
          </a:xfrm>
          <a:prstGeom prst="rect">
            <a:avLst/>
          </a:prstGeom>
          <a:noFill/>
          <a:ln>
            <a:noFill/>
          </a:ln>
        </p:spPr>
      </p:pic>
      <p:sp>
        <p:nvSpPr>
          <p:cNvPr id="12" name="Titre 1"/>
          <p:cNvSpPr>
            <a:spLocks noGrp="1"/>
          </p:cNvSpPr>
          <p:nvPr>
            <p:ph type="title"/>
          </p:nvPr>
        </p:nvSpPr>
        <p:spPr>
          <a:xfrm>
            <a:off x="1187624" y="357682"/>
            <a:ext cx="7208228" cy="1001168"/>
          </a:xfrm>
        </p:spPr>
        <p:txBody>
          <a:bodyPr>
            <a:normAutofit fontScale="90000"/>
          </a:bodyPr>
          <a:lstStyle/>
          <a:p>
            <a:pPr eaLnBrk="1" fontAlgn="auto" hangingPunct="1">
              <a:spcAft>
                <a:spcPts val="0"/>
              </a:spcAft>
              <a:defRPr/>
            </a:pPr>
            <a:r>
              <a:rPr lang="fr-FR" dirty="0" smtClean="0">
                <a:solidFill>
                  <a:srgbClr val="FDB714"/>
                </a:solidFill>
                <a:latin typeface="Lato" panose="020B0604020202020204" charset="0"/>
              </a:rPr>
              <a:t>Définition</a:t>
            </a:r>
            <a:br>
              <a:rPr lang="fr-FR" dirty="0" smtClean="0">
                <a:solidFill>
                  <a:srgbClr val="FDB714"/>
                </a:solidFill>
                <a:latin typeface="Lato" panose="020B0604020202020204" charset="0"/>
              </a:rPr>
            </a:br>
            <a:endParaRPr lang="fr-FR" dirty="0">
              <a:solidFill>
                <a:srgbClr val="FDB714"/>
              </a:solidFill>
              <a:latin typeface="Lato" panose="020B0604020202020204" charset="0"/>
            </a:endParaRPr>
          </a:p>
        </p:txBody>
      </p:sp>
      <p:sp>
        <p:nvSpPr>
          <p:cNvPr id="13" name="Espace réservé du contenu 2"/>
          <p:cNvSpPr txBox="1">
            <a:spLocks/>
          </p:cNvSpPr>
          <p:nvPr/>
        </p:nvSpPr>
        <p:spPr>
          <a:xfrm>
            <a:off x="179512" y="640209"/>
            <a:ext cx="7556896" cy="1813138"/>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30200" algn="l" rtl="0">
              <a:lnSpc>
                <a:spcPct val="100000"/>
              </a:lnSpc>
              <a:spcBef>
                <a:spcPts val="60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1pPr>
            <a:lvl2pPr marL="914400" marR="0" lvl="1"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2pPr>
            <a:lvl3pPr marL="1371600" marR="0" lvl="2"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3pPr>
            <a:lvl4pPr marL="1828800" marR="0" lvl="3"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4pPr>
            <a:lvl5pPr marL="2286000" marR="0" lvl="4"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5pPr>
            <a:lvl6pPr marL="2743200" marR="0" lvl="5"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6pPr>
            <a:lvl7pPr marL="3200400" marR="0" lvl="6"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7pPr>
            <a:lvl8pPr marL="3657600" marR="0" lvl="7"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8pPr>
            <a:lvl9pPr marL="4114800" marR="0" lvl="8" indent="-330200" algn="l" rtl="0">
              <a:lnSpc>
                <a:spcPct val="100000"/>
              </a:lnSpc>
              <a:spcBef>
                <a:spcPts val="0"/>
              </a:spcBef>
              <a:spcAft>
                <a:spcPts val="0"/>
              </a:spcAft>
              <a:buClr>
                <a:srgbClr val="B7B7B7"/>
              </a:buClr>
              <a:buSzPts val="1600"/>
              <a:buFont typeface="Lato Light"/>
              <a:buChar char="■"/>
              <a:defRPr sz="1600" b="0" i="0" u="none" strike="noStrike" cap="none">
                <a:solidFill>
                  <a:srgbClr val="666666"/>
                </a:solidFill>
                <a:latin typeface="Lato Light"/>
                <a:ea typeface="Lato Light"/>
                <a:cs typeface="Lato Light"/>
                <a:sym typeface="Lato Light"/>
              </a:defRPr>
            </a:lvl9pPr>
          </a:lstStyle>
          <a:p>
            <a:pPr algn="just">
              <a:lnSpc>
                <a:spcPct val="90000"/>
              </a:lnSpc>
              <a:buFont typeface="Wingdings 3" pitchFamily="18" charset="2"/>
              <a:buNone/>
            </a:pPr>
            <a:r>
              <a:rPr lang="fr-FR" sz="2800" b="1" dirty="0" smtClean="0">
                <a:solidFill>
                  <a:srgbClr val="FDB714"/>
                </a:solidFill>
                <a:latin typeface="Lato" panose="020B0604020202020204" charset="0"/>
              </a:rPr>
              <a:t>Trois critères  permettent de définir le harcèlement (selon le psychologue Dan</a:t>
            </a:r>
            <a:r>
              <a:rPr lang="fr-FR" sz="2800" dirty="0" smtClean="0">
                <a:solidFill>
                  <a:srgbClr val="FDB714"/>
                </a:solidFill>
                <a:latin typeface="Lato" panose="020B0604020202020204" charset="0"/>
              </a:rPr>
              <a:t> </a:t>
            </a:r>
            <a:r>
              <a:rPr lang="fr-FR" sz="2800" b="1" dirty="0" err="1" smtClean="0">
                <a:solidFill>
                  <a:srgbClr val="FDB714"/>
                </a:solidFill>
                <a:latin typeface="Lato" panose="020B0604020202020204" charset="0"/>
              </a:rPr>
              <a:t>Olweus</a:t>
            </a:r>
            <a:r>
              <a:rPr lang="fr-FR" sz="2800" b="1" dirty="0" smtClean="0">
                <a:solidFill>
                  <a:srgbClr val="FDB714"/>
                </a:solidFill>
                <a:latin typeface="Lato" panose="020B0604020202020204" charset="0"/>
              </a:rPr>
              <a:t>) </a:t>
            </a:r>
          </a:p>
          <a:p>
            <a:pPr>
              <a:lnSpc>
                <a:spcPct val="90000"/>
              </a:lnSpc>
              <a:buFont typeface="Wingdings 3" pitchFamily="18" charset="2"/>
              <a:buNone/>
            </a:pPr>
            <a:endParaRPr lang="fr-FR" sz="2800" dirty="0" smtClean="0"/>
          </a:p>
          <a:p>
            <a:pPr>
              <a:lnSpc>
                <a:spcPct val="90000"/>
              </a:lnSpc>
              <a:buFont typeface="Wingdings 3" pitchFamily="18" charset="2"/>
              <a:buNone/>
            </a:pPr>
            <a:r>
              <a:rPr lang="en-US" sz="2800" b="1" dirty="0" smtClean="0"/>
              <a:t>	</a:t>
            </a:r>
            <a:endParaRPr lang="fr-FR" sz="2800" dirty="0" smtClean="0"/>
          </a:p>
          <a:p>
            <a:pPr>
              <a:lnSpc>
                <a:spcPct val="90000"/>
              </a:lnSpc>
            </a:pPr>
            <a:endParaRPr lang="fr-FR" sz="2800" dirty="0" smtClean="0"/>
          </a:p>
        </p:txBody>
      </p:sp>
      <p:graphicFrame>
        <p:nvGraphicFramePr>
          <p:cNvPr id="14" name="Diagramme 13"/>
          <p:cNvGraphicFramePr/>
          <p:nvPr>
            <p:extLst>
              <p:ext uri="{D42A27DB-BD31-4B8C-83A1-F6EECF244321}">
                <p14:modId xmlns:p14="http://schemas.microsoft.com/office/powerpoint/2010/main" val="793399704"/>
              </p:ext>
            </p:extLst>
          </p:nvPr>
        </p:nvGraphicFramePr>
        <p:xfrm>
          <a:off x="539552" y="1820123"/>
          <a:ext cx="6096000" cy="2448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Rectangle 14"/>
          <p:cNvSpPr/>
          <p:nvPr/>
        </p:nvSpPr>
        <p:spPr>
          <a:xfrm>
            <a:off x="395536" y="3721720"/>
            <a:ext cx="7560840" cy="1089529"/>
          </a:xfrm>
          <a:prstGeom prst="rect">
            <a:avLst/>
          </a:prstGeom>
        </p:spPr>
        <p:txBody>
          <a:bodyPr wrap="square">
            <a:spAutoFit/>
          </a:bodyPr>
          <a:lstStyle/>
          <a:p>
            <a:pPr>
              <a:lnSpc>
                <a:spcPct val="90000"/>
              </a:lnSpc>
              <a:buNone/>
            </a:pPr>
            <a:r>
              <a:rPr lang="fr-FR" sz="1800" b="1" i="1" dirty="0">
                <a:solidFill>
                  <a:srgbClr val="FDB714"/>
                </a:solidFill>
                <a:latin typeface="Lato" panose="020B0604020202020204" charset="0"/>
              </a:rPr>
              <a:t>Une violence répétée, verbale, physique ou psychologique, perpétrée</a:t>
            </a:r>
            <a:r>
              <a:rPr lang="fr-FR" sz="1800" dirty="0">
                <a:solidFill>
                  <a:srgbClr val="FDB714"/>
                </a:solidFill>
                <a:latin typeface="Lato" panose="020B0604020202020204" charset="0"/>
              </a:rPr>
              <a:t> </a:t>
            </a:r>
            <a:r>
              <a:rPr lang="fr-FR" sz="1800" b="1" i="1" dirty="0">
                <a:solidFill>
                  <a:srgbClr val="FDB714"/>
                </a:solidFill>
                <a:latin typeface="Lato" panose="020B0604020202020204" charset="0"/>
              </a:rPr>
              <a:t>par un ou plusieurs élèves à l'encontre d'une victime qui ne peut se défendre, en</a:t>
            </a:r>
            <a:r>
              <a:rPr lang="fr-FR" sz="1800" dirty="0">
                <a:solidFill>
                  <a:srgbClr val="FDB714"/>
                </a:solidFill>
                <a:latin typeface="Lato" panose="020B0604020202020204" charset="0"/>
              </a:rPr>
              <a:t> </a:t>
            </a:r>
            <a:r>
              <a:rPr lang="fr-FR" sz="1800" b="1" i="1" dirty="0">
                <a:solidFill>
                  <a:srgbClr val="FDB714"/>
                </a:solidFill>
                <a:latin typeface="Lato" panose="020B0604020202020204" charset="0"/>
              </a:rPr>
              <a:t>position de faiblesse, l'agresseur agissant dans l'intention de nuire à la victime »</a:t>
            </a:r>
            <a:endParaRPr lang="fr-FR" sz="1800" b="1" dirty="0">
              <a:solidFill>
                <a:srgbClr val="FDB714"/>
              </a:solidFill>
              <a:latin typeface="Lato"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14" grpId="0">
        <p:bldAsOne/>
      </p:bldGraphic>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99088"/>
        </a:solidFill>
        <a:effectLst/>
      </p:bgPr>
    </p:bg>
    <p:spTree>
      <p:nvGrpSpPr>
        <p:cNvPr id="1" name="Shape 94"/>
        <p:cNvGrpSpPr/>
        <p:nvPr/>
      </p:nvGrpSpPr>
      <p:grpSpPr>
        <a:xfrm>
          <a:off x="0" y="0"/>
          <a:ext cx="0" cy="0"/>
          <a:chOff x="0" y="0"/>
          <a:chExt cx="0" cy="0"/>
        </a:xfrm>
      </p:grpSpPr>
      <p:sp>
        <p:nvSpPr>
          <p:cNvPr id="97" name="Google Shape;97;p1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98" name="Google Shape;98;p17"/>
          <p:cNvPicPr preferRelativeResize="0"/>
          <p:nvPr/>
        </p:nvPicPr>
        <p:blipFill>
          <a:blip r:embed="rId3">
            <a:alphaModFix/>
          </a:blip>
          <a:stretch>
            <a:fillRect/>
          </a:stretch>
        </p:blipFill>
        <p:spPr>
          <a:xfrm>
            <a:off x="0" y="0"/>
            <a:ext cx="2012900" cy="450125"/>
          </a:xfrm>
          <a:prstGeom prst="rect">
            <a:avLst/>
          </a:prstGeom>
          <a:noFill/>
          <a:ln>
            <a:noFill/>
          </a:ln>
        </p:spPr>
      </p:pic>
      <p:pic>
        <p:nvPicPr>
          <p:cNvPr id="99" name="Google Shape;99;p17"/>
          <p:cNvPicPr preferRelativeResize="0"/>
          <p:nvPr/>
        </p:nvPicPr>
        <p:blipFill>
          <a:blip r:embed="rId4">
            <a:alphaModFix/>
          </a:blip>
          <a:stretch>
            <a:fillRect/>
          </a:stretch>
        </p:blipFill>
        <p:spPr>
          <a:xfrm>
            <a:off x="8151350" y="0"/>
            <a:ext cx="992650" cy="1358850"/>
          </a:xfrm>
          <a:prstGeom prst="rect">
            <a:avLst/>
          </a:prstGeom>
          <a:noFill/>
          <a:ln>
            <a:noFill/>
          </a:ln>
        </p:spPr>
      </p:pic>
      <p:pic>
        <p:nvPicPr>
          <p:cNvPr id="8" name="Picture 2" descr="E:\mnclh\1er_prix_affiche_clg_du_chateau1.jpe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52120" y="1157205"/>
            <a:ext cx="2709187" cy="3955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Diagramme 8"/>
          <p:cNvGraphicFramePr/>
          <p:nvPr>
            <p:extLst>
              <p:ext uri="{D42A27DB-BD31-4B8C-83A1-F6EECF244321}">
                <p14:modId xmlns:p14="http://schemas.microsoft.com/office/powerpoint/2010/main" val="2939298536"/>
              </p:ext>
            </p:extLst>
          </p:nvPr>
        </p:nvGraphicFramePr>
        <p:xfrm>
          <a:off x="323528" y="1371054"/>
          <a:ext cx="4536504" cy="339907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itre 1"/>
          <p:cNvSpPr txBox="1">
            <a:spLocks/>
          </p:cNvSpPr>
          <p:nvPr/>
        </p:nvSpPr>
        <p:spPr>
          <a:xfrm>
            <a:off x="323528" y="404664"/>
            <a:ext cx="7951310" cy="1008112"/>
          </a:xfrm>
          <a:prstGeom prst="rect">
            <a:avLst/>
          </a:prstGeom>
          <a:ln>
            <a:solidFill>
              <a:schemeClr val="accent1"/>
            </a:solidFill>
          </a:ln>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fr-FR" sz="2400" dirty="0" smtClean="0">
                <a:solidFill>
                  <a:srgbClr val="FDB714"/>
                </a:solidFill>
                <a:latin typeface="Lato" panose="020B0604020202020204" charset="0"/>
              </a:rPr>
              <a:t>Les principales formes de harcèlement</a:t>
            </a:r>
            <a:br>
              <a:rPr lang="fr-FR" sz="2400" dirty="0" smtClean="0">
                <a:solidFill>
                  <a:srgbClr val="FDB714"/>
                </a:solidFill>
                <a:latin typeface="Lato" panose="020B0604020202020204" charset="0"/>
              </a:rPr>
            </a:br>
            <a:endParaRPr lang="fr-FR" sz="2400" dirty="0">
              <a:solidFill>
                <a:srgbClr val="FDB714"/>
              </a:solidFill>
              <a:latin typeface="Lato"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B439"/>
        </a:solidFill>
        <a:effectLst/>
      </p:bgPr>
    </p:bg>
    <p:spTree>
      <p:nvGrpSpPr>
        <p:cNvPr id="1" name="Shape 104"/>
        <p:cNvGrpSpPr/>
        <p:nvPr/>
      </p:nvGrpSpPr>
      <p:grpSpPr>
        <a:xfrm>
          <a:off x="0" y="0"/>
          <a:ext cx="0" cy="0"/>
          <a:chOff x="0" y="0"/>
          <a:chExt cx="0" cy="0"/>
        </a:xfrm>
      </p:grpSpPr>
      <p:sp>
        <p:nvSpPr>
          <p:cNvPr id="107" name="Google Shape;107;p18"/>
          <p:cNvSpPr txBox="1">
            <a:spLocks noGrp="1"/>
          </p:cNvSpPr>
          <p:nvPr>
            <p:ph type="sldNum" idx="4294967295"/>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pic>
        <p:nvPicPr>
          <p:cNvPr id="108" name="Google Shape;108;p18"/>
          <p:cNvPicPr preferRelativeResize="0"/>
          <p:nvPr/>
        </p:nvPicPr>
        <p:blipFill>
          <a:blip r:embed="rId3">
            <a:alphaModFix/>
          </a:blip>
          <a:stretch>
            <a:fillRect/>
          </a:stretch>
        </p:blipFill>
        <p:spPr>
          <a:xfrm>
            <a:off x="0" y="0"/>
            <a:ext cx="2012900" cy="450125"/>
          </a:xfrm>
          <a:prstGeom prst="rect">
            <a:avLst/>
          </a:prstGeom>
          <a:noFill/>
          <a:ln>
            <a:noFill/>
          </a:ln>
        </p:spPr>
      </p:pic>
      <p:pic>
        <p:nvPicPr>
          <p:cNvPr id="109" name="Google Shape;109;p18"/>
          <p:cNvPicPr preferRelativeResize="0"/>
          <p:nvPr/>
        </p:nvPicPr>
        <p:blipFill>
          <a:blip r:embed="rId4">
            <a:alphaModFix/>
          </a:blip>
          <a:stretch>
            <a:fillRect/>
          </a:stretch>
        </p:blipFill>
        <p:spPr>
          <a:xfrm>
            <a:off x="8151350" y="0"/>
            <a:ext cx="992650" cy="1358850"/>
          </a:xfrm>
          <a:prstGeom prst="rect">
            <a:avLst/>
          </a:prstGeom>
          <a:noFill/>
          <a:ln>
            <a:noFill/>
          </a:ln>
        </p:spPr>
      </p:pic>
      <p:sp>
        <p:nvSpPr>
          <p:cNvPr id="11" name="Triangle isocèle 10"/>
          <p:cNvSpPr/>
          <p:nvPr/>
        </p:nvSpPr>
        <p:spPr>
          <a:xfrm>
            <a:off x="2327548" y="225062"/>
            <a:ext cx="4471392" cy="3858856"/>
          </a:xfrm>
          <a:prstGeom prst="triangl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2" name="Groupe 11"/>
          <p:cNvGrpSpPr/>
          <p:nvPr/>
        </p:nvGrpSpPr>
        <p:grpSpPr>
          <a:xfrm>
            <a:off x="3110042" y="150194"/>
            <a:ext cx="2906404" cy="1058462"/>
            <a:chOff x="2225824" y="0"/>
            <a:chExt cx="2906404" cy="1058462"/>
          </a:xfrm>
        </p:grpSpPr>
        <p:sp>
          <p:nvSpPr>
            <p:cNvPr id="13" name="Rectangle à coins arrondis 12"/>
            <p:cNvSpPr/>
            <p:nvPr/>
          </p:nvSpPr>
          <p:spPr>
            <a:xfrm>
              <a:off x="2225824" y="0"/>
              <a:ext cx="2906404" cy="1058462"/>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Rectangle 13"/>
            <p:cNvSpPr/>
            <p:nvPr/>
          </p:nvSpPr>
          <p:spPr>
            <a:xfrm>
              <a:off x="2277494" y="51670"/>
              <a:ext cx="2803064" cy="9551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fr-FR" sz="3900" kern="1200" dirty="0" smtClean="0">
                  <a:solidFill>
                    <a:srgbClr val="199088"/>
                  </a:solidFill>
                </a:rPr>
                <a:t>Le harcelé</a:t>
              </a:r>
              <a:endParaRPr lang="fr-FR" sz="3900" kern="1200" dirty="0">
                <a:solidFill>
                  <a:srgbClr val="199088"/>
                </a:solidFill>
              </a:endParaRPr>
            </a:p>
          </p:txBody>
        </p:sp>
      </p:grpSp>
      <p:grpSp>
        <p:nvGrpSpPr>
          <p:cNvPr id="15" name="Groupe 14"/>
          <p:cNvGrpSpPr/>
          <p:nvPr/>
        </p:nvGrpSpPr>
        <p:grpSpPr>
          <a:xfrm>
            <a:off x="5345738" y="3468924"/>
            <a:ext cx="2906404" cy="1069357"/>
            <a:chOff x="6864335" y="4839334"/>
            <a:chExt cx="2906404" cy="1069357"/>
          </a:xfrm>
        </p:grpSpPr>
        <p:sp>
          <p:nvSpPr>
            <p:cNvPr id="16" name="Rectangle à coins arrondis 15"/>
            <p:cNvSpPr/>
            <p:nvPr/>
          </p:nvSpPr>
          <p:spPr>
            <a:xfrm>
              <a:off x="6864335" y="4839334"/>
              <a:ext cx="2906404" cy="1058462"/>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ectangle 16"/>
            <p:cNvSpPr/>
            <p:nvPr/>
          </p:nvSpPr>
          <p:spPr>
            <a:xfrm>
              <a:off x="6916005" y="4953569"/>
              <a:ext cx="2803064" cy="9551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fr-FR" sz="3900" kern="1200" dirty="0" smtClean="0">
                  <a:solidFill>
                    <a:srgbClr val="199088"/>
                  </a:solidFill>
                </a:rPr>
                <a:t>Les témoins</a:t>
              </a:r>
              <a:endParaRPr lang="fr-FR" sz="3900" kern="1200" dirty="0">
                <a:solidFill>
                  <a:srgbClr val="199088"/>
                </a:solidFill>
              </a:endParaRPr>
            </a:p>
          </p:txBody>
        </p:sp>
      </p:grpSp>
      <p:grpSp>
        <p:nvGrpSpPr>
          <p:cNvPr id="18" name="Groupe 17"/>
          <p:cNvGrpSpPr/>
          <p:nvPr/>
        </p:nvGrpSpPr>
        <p:grpSpPr>
          <a:xfrm>
            <a:off x="1259632" y="3468924"/>
            <a:ext cx="2906404" cy="1058462"/>
            <a:chOff x="0" y="3404831"/>
            <a:chExt cx="2906404" cy="1058462"/>
          </a:xfrm>
        </p:grpSpPr>
        <p:sp>
          <p:nvSpPr>
            <p:cNvPr id="19" name="Rectangle à coins arrondis 18"/>
            <p:cNvSpPr/>
            <p:nvPr/>
          </p:nvSpPr>
          <p:spPr>
            <a:xfrm>
              <a:off x="0" y="3404831"/>
              <a:ext cx="2906404" cy="1058462"/>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51670" y="3456501"/>
              <a:ext cx="2803064" cy="9551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fr-FR" sz="3900" kern="1200" dirty="0" smtClean="0">
                  <a:solidFill>
                    <a:srgbClr val="199088"/>
                  </a:solidFill>
                </a:rPr>
                <a:t>Le harceleur</a:t>
              </a:r>
              <a:endParaRPr lang="fr-FR" sz="3900" kern="1200" dirty="0">
                <a:solidFill>
                  <a:srgbClr val="199088"/>
                </a:solidFill>
              </a:endParaRPr>
            </a:p>
          </p:txBody>
        </p:sp>
      </p:grpSp>
      <p:sp>
        <p:nvSpPr>
          <p:cNvPr id="3" name="ZoneTexte 2"/>
          <p:cNvSpPr txBox="1"/>
          <p:nvPr/>
        </p:nvSpPr>
        <p:spPr>
          <a:xfrm>
            <a:off x="827584" y="4475716"/>
            <a:ext cx="7424558" cy="646331"/>
          </a:xfrm>
          <a:prstGeom prst="rect">
            <a:avLst/>
          </a:prstGeom>
          <a:noFill/>
        </p:spPr>
        <p:txBody>
          <a:bodyPr wrap="square" rtlCol="0">
            <a:spAutoFit/>
          </a:bodyPr>
          <a:lstStyle/>
          <a:p>
            <a:pPr algn="ctr"/>
            <a:r>
              <a:rPr lang="fr-FR" sz="3600" dirty="0" smtClean="0">
                <a:solidFill>
                  <a:srgbClr val="199088"/>
                </a:solidFill>
              </a:rPr>
              <a:t>Une relation triangulaire</a:t>
            </a:r>
            <a:endParaRPr lang="fr-FR" sz="3600" dirty="0">
              <a:solidFill>
                <a:srgbClr val="199088"/>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000"/>
                                        <p:tgtEl>
                                          <p:spTgt spid="15"/>
                                        </p:tgtEl>
                                      </p:cBhvr>
                                    </p:animEffect>
                                    <p:anim calcmode="lin" valueType="num">
                                      <p:cBhvr>
                                        <p:cTn id="15" dur="2000" fill="hold"/>
                                        <p:tgtEl>
                                          <p:spTgt spid="15"/>
                                        </p:tgtEl>
                                        <p:attrNameLst>
                                          <p:attrName>ppt_w</p:attrName>
                                        </p:attrNameLst>
                                      </p:cBhvr>
                                      <p:tavLst>
                                        <p:tav tm="0" fmla="#ppt_w*sin(2.5*pi*$)">
                                          <p:val>
                                            <p:fltVal val="0"/>
                                          </p:val>
                                        </p:tav>
                                        <p:tav tm="100000">
                                          <p:val>
                                            <p:fltVal val="1"/>
                                          </p:val>
                                        </p:tav>
                                      </p:tavLst>
                                    </p:anim>
                                    <p:anim calcmode="lin" valueType="num">
                                      <p:cBhvr>
                                        <p:cTn id="16"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2000"/>
                                        <p:tgtEl>
                                          <p:spTgt spid="18"/>
                                        </p:tgtEl>
                                      </p:cBhvr>
                                    </p:animEffect>
                                    <p:anim calcmode="lin" valueType="num">
                                      <p:cBhvr>
                                        <p:cTn id="22" dur="2000" fill="hold"/>
                                        <p:tgtEl>
                                          <p:spTgt spid="18"/>
                                        </p:tgtEl>
                                        <p:attrNameLst>
                                          <p:attrName>ppt_w</p:attrName>
                                        </p:attrNameLst>
                                      </p:cBhvr>
                                      <p:tavLst>
                                        <p:tav tm="0" fmla="#ppt_w*sin(2.5*pi*$)">
                                          <p:val>
                                            <p:fltVal val="0"/>
                                          </p:val>
                                        </p:tav>
                                        <p:tav tm="100000">
                                          <p:val>
                                            <p:fltVal val="1"/>
                                          </p:val>
                                        </p:tav>
                                      </p:tavLst>
                                    </p:anim>
                                    <p:anim calcmode="lin" valueType="num">
                                      <p:cBhvr>
                                        <p:cTn id="23" dur="20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99088"/>
        </a:solidFill>
        <a:effectLst/>
      </p:bgPr>
    </p:bg>
    <p:spTree>
      <p:nvGrpSpPr>
        <p:cNvPr id="1" name="Shape 113"/>
        <p:cNvGrpSpPr/>
        <p:nvPr/>
      </p:nvGrpSpPr>
      <p:grpSpPr>
        <a:xfrm>
          <a:off x="0" y="0"/>
          <a:ext cx="0" cy="0"/>
          <a:chOff x="0" y="0"/>
          <a:chExt cx="0" cy="0"/>
        </a:xfrm>
      </p:grpSpPr>
      <p:sp>
        <p:nvSpPr>
          <p:cNvPr id="118" name="Google Shape;118;p1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122" name="Google Shape;122;p19"/>
          <p:cNvPicPr preferRelativeResize="0"/>
          <p:nvPr/>
        </p:nvPicPr>
        <p:blipFill>
          <a:blip r:embed="rId3">
            <a:alphaModFix/>
          </a:blip>
          <a:stretch>
            <a:fillRect/>
          </a:stretch>
        </p:blipFill>
        <p:spPr>
          <a:xfrm>
            <a:off x="0" y="0"/>
            <a:ext cx="2012900" cy="450125"/>
          </a:xfrm>
          <a:prstGeom prst="rect">
            <a:avLst/>
          </a:prstGeom>
          <a:noFill/>
          <a:ln>
            <a:noFill/>
          </a:ln>
        </p:spPr>
      </p:pic>
      <p:pic>
        <p:nvPicPr>
          <p:cNvPr id="123" name="Google Shape;123;p19"/>
          <p:cNvPicPr preferRelativeResize="0"/>
          <p:nvPr/>
        </p:nvPicPr>
        <p:blipFill>
          <a:blip r:embed="rId4">
            <a:alphaModFix/>
          </a:blip>
          <a:stretch>
            <a:fillRect/>
          </a:stretch>
        </p:blipFill>
        <p:spPr>
          <a:xfrm>
            <a:off x="8151350" y="0"/>
            <a:ext cx="992650" cy="1358850"/>
          </a:xfrm>
          <a:prstGeom prst="rect">
            <a:avLst/>
          </a:prstGeom>
          <a:noFill/>
          <a:ln>
            <a:noFill/>
          </a:ln>
        </p:spPr>
      </p:pic>
      <p:sp>
        <p:nvSpPr>
          <p:cNvPr id="25" name="Titre 1"/>
          <p:cNvSpPr>
            <a:spLocks noGrp="1"/>
          </p:cNvSpPr>
          <p:nvPr>
            <p:ph type="title"/>
          </p:nvPr>
        </p:nvSpPr>
        <p:spPr>
          <a:xfrm>
            <a:off x="1020936" y="462800"/>
            <a:ext cx="7024687" cy="720080"/>
          </a:xfrm>
        </p:spPr>
        <p:txBody>
          <a:bodyPr>
            <a:normAutofit fontScale="90000"/>
          </a:bodyPr>
          <a:lstStyle/>
          <a:p>
            <a:pPr algn="ctr"/>
            <a:r>
              <a:rPr lang="fr-FR" sz="3600" b="1" dirty="0" smtClean="0">
                <a:solidFill>
                  <a:srgbClr val="FDB714"/>
                </a:solidFill>
                <a:effectLst>
                  <a:outerShdw blurRad="38100" dist="38100" dir="2700000" algn="tl">
                    <a:srgbClr val="000000">
                      <a:alpha val="43137"/>
                    </a:srgbClr>
                  </a:outerShdw>
                </a:effectLst>
                <a:latin typeface="Lato" panose="020B0604020202020204" charset="0"/>
              </a:rPr>
              <a:t>Les risques pour le harceleur</a:t>
            </a:r>
            <a:endParaRPr lang="fr-FR" sz="3600" b="1" dirty="0">
              <a:solidFill>
                <a:srgbClr val="FDB714"/>
              </a:solidFill>
              <a:effectLst>
                <a:outerShdw blurRad="38100" dist="38100" dir="2700000" algn="tl">
                  <a:srgbClr val="000000">
                    <a:alpha val="43137"/>
                  </a:srgbClr>
                </a:outerShdw>
              </a:effectLst>
              <a:latin typeface="Lato" panose="020B0604020202020204" charset="0"/>
            </a:endParaRPr>
          </a:p>
        </p:txBody>
      </p:sp>
      <p:sp>
        <p:nvSpPr>
          <p:cNvPr id="26" name="Forme 25"/>
          <p:cNvSpPr/>
          <p:nvPr/>
        </p:nvSpPr>
        <p:spPr>
          <a:xfrm>
            <a:off x="323528" y="679425"/>
            <a:ext cx="7841564" cy="3332485"/>
          </a:xfrm>
          <a:prstGeom prst="swooshArrow">
            <a:avLst>
              <a:gd name="adj1" fmla="val 25000"/>
              <a:gd name="adj2" fmla="val 25000"/>
            </a:avLst>
          </a:pr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27" name="Forme libre 26"/>
          <p:cNvSpPr/>
          <p:nvPr/>
        </p:nvSpPr>
        <p:spPr>
          <a:xfrm>
            <a:off x="904389" y="3148046"/>
            <a:ext cx="2081822" cy="1727727"/>
          </a:xfrm>
          <a:custGeom>
            <a:avLst/>
            <a:gdLst>
              <a:gd name="connsiteX0" fmla="*/ 0 w 1795231"/>
              <a:gd name="connsiteY0" fmla="*/ 0 h 1391689"/>
              <a:gd name="connsiteX1" fmla="*/ 1795231 w 1795231"/>
              <a:gd name="connsiteY1" fmla="*/ 0 h 1391689"/>
              <a:gd name="connsiteX2" fmla="*/ 1795231 w 1795231"/>
              <a:gd name="connsiteY2" fmla="*/ 1391689 h 1391689"/>
              <a:gd name="connsiteX3" fmla="*/ 0 w 1795231"/>
              <a:gd name="connsiteY3" fmla="*/ 1391689 h 1391689"/>
              <a:gd name="connsiteX4" fmla="*/ 0 w 1795231"/>
              <a:gd name="connsiteY4" fmla="*/ 0 h 1391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231" h="1391689">
                <a:moveTo>
                  <a:pt x="0" y="0"/>
                </a:moveTo>
                <a:lnTo>
                  <a:pt x="1795231" y="0"/>
                </a:lnTo>
                <a:lnTo>
                  <a:pt x="1795231" y="1391689"/>
                </a:lnTo>
                <a:lnTo>
                  <a:pt x="0" y="139168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149" tIns="0" rIns="0" bIns="0" numCol="1" spcCol="1270" anchor="t" anchorCtr="0">
            <a:noAutofit/>
          </a:bodyPr>
          <a:lstStyle/>
          <a:p>
            <a:pPr defTabSz="622300" fontAlgn="base">
              <a:lnSpc>
                <a:spcPct val="90000"/>
              </a:lnSpc>
              <a:spcBef>
                <a:spcPct val="0"/>
              </a:spcBef>
              <a:spcAft>
                <a:spcPct val="35000"/>
              </a:spcAft>
            </a:pPr>
            <a:r>
              <a:rPr lang="fr-FR" sz="2000" b="1" dirty="0">
                <a:solidFill>
                  <a:srgbClr val="FDB714"/>
                </a:solidFill>
                <a:latin typeface="Lato" panose="020B0604020202020204" charset="0"/>
              </a:rPr>
              <a:t>A court terme:</a:t>
            </a:r>
          </a:p>
          <a:p>
            <a:pPr defTabSz="622300" fontAlgn="base">
              <a:lnSpc>
                <a:spcPct val="90000"/>
              </a:lnSpc>
              <a:spcBef>
                <a:spcPct val="0"/>
              </a:spcBef>
              <a:spcAft>
                <a:spcPct val="35000"/>
              </a:spcAft>
            </a:pPr>
            <a:r>
              <a:rPr lang="fr-FR" sz="1800" dirty="0">
                <a:solidFill>
                  <a:srgbClr val="FDB714"/>
                </a:solidFill>
                <a:latin typeface="Lato" panose="020B0604020202020204" charset="0"/>
              </a:rPr>
              <a:t>- Empathie diminuée</a:t>
            </a:r>
          </a:p>
          <a:p>
            <a:pPr defTabSz="622300" fontAlgn="base">
              <a:lnSpc>
                <a:spcPct val="90000"/>
              </a:lnSpc>
              <a:spcBef>
                <a:spcPct val="0"/>
              </a:spcBef>
              <a:spcAft>
                <a:spcPct val="35000"/>
              </a:spcAft>
            </a:pPr>
            <a:r>
              <a:rPr lang="fr-FR" sz="1800" dirty="0">
                <a:solidFill>
                  <a:srgbClr val="FDB714"/>
                </a:solidFill>
                <a:latin typeface="Lato" panose="020B0604020202020204" charset="0"/>
              </a:rPr>
              <a:t>- Sentiment d’impunité</a:t>
            </a:r>
          </a:p>
          <a:p>
            <a:pPr defTabSz="622300" fontAlgn="base">
              <a:lnSpc>
                <a:spcPct val="90000"/>
              </a:lnSpc>
              <a:spcBef>
                <a:spcPct val="0"/>
              </a:spcBef>
              <a:spcAft>
                <a:spcPct val="35000"/>
              </a:spcAft>
            </a:pPr>
            <a:r>
              <a:rPr lang="fr-FR" sz="1800" dirty="0">
                <a:solidFill>
                  <a:srgbClr val="FDB714"/>
                </a:solidFill>
                <a:latin typeface="Lato" panose="020B0604020202020204" charset="0"/>
              </a:rPr>
              <a:t>- Répétition</a:t>
            </a:r>
          </a:p>
          <a:p>
            <a:pPr defTabSz="622300" fontAlgn="base">
              <a:lnSpc>
                <a:spcPct val="90000"/>
              </a:lnSpc>
              <a:spcBef>
                <a:spcPct val="0"/>
              </a:spcBef>
              <a:spcAft>
                <a:spcPct val="35000"/>
              </a:spcAft>
            </a:pPr>
            <a:endParaRPr lang="fr-FR" sz="1200" dirty="0">
              <a:solidFill>
                <a:prstClr val="black">
                  <a:hueOff val="0"/>
                  <a:satOff val="0"/>
                  <a:lumOff val="0"/>
                  <a:alphaOff val="0"/>
                </a:prstClr>
              </a:solidFill>
            </a:endParaRPr>
          </a:p>
          <a:p>
            <a:pPr defTabSz="622300" fontAlgn="base">
              <a:lnSpc>
                <a:spcPct val="90000"/>
              </a:lnSpc>
              <a:spcBef>
                <a:spcPct val="0"/>
              </a:spcBef>
              <a:spcAft>
                <a:spcPct val="35000"/>
              </a:spcAft>
            </a:pPr>
            <a:endParaRPr lang="fr-FR" sz="900" dirty="0">
              <a:solidFill>
                <a:prstClr val="black">
                  <a:hueOff val="0"/>
                  <a:satOff val="0"/>
                  <a:lumOff val="0"/>
                  <a:alphaOff val="0"/>
                </a:prstClr>
              </a:solidFill>
            </a:endParaRPr>
          </a:p>
        </p:txBody>
      </p:sp>
      <p:sp>
        <p:nvSpPr>
          <p:cNvPr id="28" name="Forme libre 27"/>
          <p:cNvSpPr/>
          <p:nvPr/>
        </p:nvSpPr>
        <p:spPr>
          <a:xfrm>
            <a:off x="3059832" y="2515414"/>
            <a:ext cx="2376264" cy="2619651"/>
          </a:xfrm>
          <a:custGeom>
            <a:avLst/>
            <a:gdLst>
              <a:gd name="connsiteX0" fmla="*/ 0 w 1849165"/>
              <a:gd name="connsiteY0" fmla="*/ 0 h 2619651"/>
              <a:gd name="connsiteX1" fmla="*/ 1849165 w 1849165"/>
              <a:gd name="connsiteY1" fmla="*/ 0 h 2619651"/>
              <a:gd name="connsiteX2" fmla="*/ 1849165 w 1849165"/>
              <a:gd name="connsiteY2" fmla="*/ 2619651 h 2619651"/>
              <a:gd name="connsiteX3" fmla="*/ 0 w 1849165"/>
              <a:gd name="connsiteY3" fmla="*/ 2619651 h 2619651"/>
              <a:gd name="connsiteX4" fmla="*/ 0 w 1849165"/>
              <a:gd name="connsiteY4" fmla="*/ 0 h 2619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165" h="2619651">
                <a:moveTo>
                  <a:pt x="0" y="0"/>
                </a:moveTo>
                <a:lnTo>
                  <a:pt x="1849165" y="0"/>
                </a:lnTo>
                <a:lnTo>
                  <a:pt x="1849165" y="2619651"/>
                </a:lnTo>
                <a:lnTo>
                  <a:pt x="0" y="261965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91884" tIns="0" rIns="0" bIns="0" numCol="1" spcCol="1270" anchor="t" anchorCtr="0">
            <a:noAutofit/>
          </a:bodyPr>
          <a:lstStyle/>
          <a:p>
            <a:pPr algn="ctr" defTabSz="622300" fontAlgn="base">
              <a:lnSpc>
                <a:spcPct val="90000"/>
              </a:lnSpc>
              <a:spcBef>
                <a:spcPct val="0"/>
              </a:spcBef>
              <a:spcAft>
                <a:spcPct val="35000"/>
              </a:spcAft>
            </a:pPr>
            <a:r>
              <a:rPr lang="fr-FR" sz="2000" b="1" dirty="0">
                <a:solidFill>
                  <a:srgbClr val="FDB714"/>
                </a:solidFill>
                <a:latin typeface="Lato" panose="020B0604020202020204" charset="0"/>
              </a:rPr>
              <a:t>A moyen terme:</a:t>
            </a:r>
            <a:endParaRPr lang="fr-FR" sz="2000" dirty="0">
              <a:solidFill>
                <a:srgbClr val="FDB714"/>
              </a:solidFill>
              <a:latin typeface="Lato" panose="020B0604020202020204" charset="0"/>
            </a:endParaRPr>
          </a:p>
          <a:p>
            <a:pPr defTabSz="622300" fontAlgn="base">
              <a:lnSpc>
                <a:spcPct val="90000"/>
              </a:lnSpc>
              <a:spcBef>
                <a:spcPct val="0"/>
              </a:spcBef>
              <a:spcAft>
                <a:spcPct val="35000"/>
              </a:spcAft>
            </a:pPr>
            <a:r>
              <a:rPr lang="fr-FR" sz="1800" dirty="0">
                <a:solidFill>
                  <a:srgbClr val="FDB714"/>
                </a:solidFill>
                <a:latin typeface="Lato" panose="020B0604020202020204" charset="0"/>
              </a:rPr>
              <a:t>- Enkystement des comportements violents</a:t>
            </a:r>
          </a:p>
          <a:p>
            <a:pPr defTabSz="622300" fontAlgn="base">
              <a:lnSpc>
                <a:spcPct val="90000"/>
              </a:lnSpc>
              <a:spcBef>
                <a:spcPct val="0"/>
              </a:spcBef>
              <a:spcAft>
                <a:spcPct val="35000"/>
              </a:spcAft>
            </a:pPr>
            <a:r>
              <a:rPr lang="fr-FR" sz="1800" dirty="0">
                <a:solidFill>
                  <a:srgbClr val="FDB714"/>
                </a:solidFill>
                <a:latin typeface="Lato" panose="020B0604020202020204" charset="0"/>
              </a:rPr>
              <a:t>- Effets sur la réussite scolaire</a:t>
            </a:r>
          </a:p>
          <a:p>
            <a:pPr defTabSz="622300" fontAlgn="base">
              <a:lnSpc>
                <a:spcPct val="90000"/>
              </a:lnSpc>
              <a:spcBef>
                <a:spcPct val="0"/>
              </a:spcBef>
              <a:spcAft>
                <a:spcPct val="35000"/>
              </a:spcAft>
            </a:pPr>
            <a:r>
              <a:rPr lang="fr-FR" sz="1800" dirty="0">
                <a:solidFill>
                  <a:srgbClr val="FDB714"/>
                </a:solidFill>
                <a:latin typeface="Lato" panose="020B0604020202020204" charset="0"/>
              </a:rPr>
              <a:t>- Marginalisation</a:t>
            </a:r>
          </a:p>
        </p:txBody>
      </p:sp>
      <p:sp>
        <p:nvSpPr>
          <p:cNvPr id="29" name="Forme libre 28"/>
          <p:cNvSpPr/>
          <p:nvPr/>
        </p:nvSpPr>
        <p:spPr>
          <a:xfrm>
            <a:off x="6247747" y="1563813"/>
            <a:ext cx="2428478" cy="3346796"/>
          </a:xfrm>
          <a:custGeom>
            <a:avLst/>
            <a:gdLst>
              <a:gd name="connsiteX0" fmla="*/ 0 w 1849165"/>
              <a:gd name="connsiteY0" fmla="*/ 0 h 3346796"/>
              <a:gd name="connsiteX1" fmla="*/ 1849165 w 1849165"/>
              <a:gd name="connsiteY1" fmla="*/ 0 h 3346796"/>
              <a:gd name="connsiteX2" fmla="*/ 1849165 w 1849165"/>
              <a:gd name="connsiteY2" fmla="*/ 3346796 h 3346796"/>
              <a:gd name="connsiteX3" fmla="*/ 0 w 1849165"/>
              <a:gd name="connsiteY3" fmla="*/ 3346796 h 3346796"/>
              <a:gd name="connsiteX4" fmla="*/ 0 w 1849165"/>
              <a:gd name="connsiteY4" fmla="*/ 0 h 3346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9165" h="3346796">
                <a:moveTo>
                  <a:pt x="0" y="0"/>
                </a:moveTo>
                <a:lnTo>
                  <a:pt x="1849165" y="0"/>
                </a:lnTo>
                <a:lnTo>
                  <a:pt x="1849165" y="3346796"/>
                </a:lnTo>
                <a:lnTo>
                  <a:pt x="0" y="33467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5372" tIns="0" rIns="0" bIns="0" numCol="1" spcCol="1270" anchor="t" anchorCtr="0">
            <a:noAutofit/>
          </a:bodyPr>
          <a:lstStyle/>
          <a:p>
            <a:pPr defTabSz="622300" fontAlgn="base">
              <a:lnSpc>
                <a:spcPct val="90000"/>
              </a:lnSpc>
              <a:spcBef>
                <a:spcPct val="0"/>
              </a:spcBef>
              <a:spcAft>
                <a:spcPct val="35000"/>
              </a:spcAft>
            </a:pPr>
            <a:r>
              <a:rPr lang="fr-FR" sz="2000" b="1" dirty="0">
                <a:solidFill>
                  <a:srgbClr val="FDB714"/>
                </a:solidFill>
                <a:latin typeface="Lato" panose="020B0604020202020204" charset="0"/>
              </a:rPr>
              <a:t>A long terme: </a:t>
            </a:r>
          </a:p>
          <a:p>
            <a:pPr defTabSz="622300" fontAlgn="base">
              <a:lnSpc>
                <a:spcPct val="90000"/>
              </a:lnSpc>
              <a:spcBef>
                <a:spcPct val="0"/>
              </a:spcBef>
              <a:spcAft>
                <a:spcPct val="35000"/>
              </a:spcAft>
            </a:pPr>
            <a:r>
              <a:rPr lang="fr-FR" dirty="0">
                <a:solidFill>
                  <a:srgbClr val="FDB714"/>
                </a:solidFill>
                <a:latin typeface="Lato" panose="020B0604020202020204" charset="0"/>
              </a:rPr>
              <a:t>- </a:t>
            </a:r>
            <a:r>
              <a:rPr lang="fr-FR" sz="1800" dirty="0">
                <a:solidFill>
                  <a:srgbClr val="FDB714"/>
                </a:solidFill>
                <a:latin typeface="Lato" panose="020B0604020202020204" charset="0"/>
              </a:rPr>
              <a:t>Délinquance</a:t>
            </a:r>
          </a:p>
          <a:p>
            <a:pPr defTabSz="622300" fontAlgn="base">
              <a:lnSpc>
                <a:spcPct val="90000"/>
              </a:lnSpc>
              <a:spcBef>
                <a:spcPct val="0"/>
              </a:spcBef>
              <a:spcAft>
                <a:spcPct val="35000"/>
              </a:spcAft>
            </a:pPr>
            <a:r>
              <a:rPr lang="fr-FR" sz="1800" dirty="0">
                <a:solidFill>
                  <a:srgbClr val="FDB714"/>
                </a:solidFill>
                <a:latin typeface="Lato" panose="020B0604020202020204" charset="0"/>
              </a:rPr>
              <a:t> - Périodes d’abattement</a:t>
            </a:r>
          </a:p>
          <a:p>
            <a:pPr defTabSz="622300" fontAlgn="base">
              <a:lnSpc>
                <a:spcPct val="90000"/>
              </a:lnSpc>
              <a:spcBef>
                <a:spcPct val="0"/>
              </a:spcBef>
              <a:spcAft>
                <a:spcPct val="35000"/>
              </a:spcAft>
            </a:pPr>
            <a:r>
              <a:rPr lang="fr-FR" sz="1800" dirty="0">
                <a:solidFill>
                  <a:srgbClr val="FDB714"/>
                </a:solidFill>
                <a:latin typeface="Lato" panose="020B0604020202020204" charset="0"/>
              </a:rPr>
              <a:t>- Périodes de dépression avec conduites addictives</a:t>
            </a:r>
          </a:p>
          <a:p>
            <a:pPr defTabSz="622300" fontAlgn="base">
              <a:lnSpc>
                <a:spcPct val="90000"/>
              </a:lnSpc>
              <a:spcBef>
                <a:spcPct val="0"/>
              </a:spcBef>
              <a:spcAft>
                <a:spcPct val="35000"/>
              </a:spcAft>
            </a:pPr>
            <a:endParaRPr lang="fr-FR" sz="1800" dirty="0">
              <a:solidFill>
                <a:srgbClr val="FDB714"/>
              </a:solidFill>
              <a:latin typeface="Lato" panose="020B0604020202020204" charset="0"/>
            </a:endParaRPr>
          </a:p>
        </p:txBody>
      </p:sp>
      <p:sp>
        <p:nvSpPr>
          <p:cNvPr id="30" name="Ellipse 29"/>
          <p:cNvSpPr/>
          <p:nvPr/>
        </p:nvSpPr>
        <p:spPr>
          <a:xfrm>
            <a:off x="2878768" y="2164603"/>
            <a:ext cx="362128" cy="362128"/>
          </a:xfrm>
          <a:prstGeom prst="ellipse">
            <a:avLst/>
          </a:prstGeom>
        </p:spPr>
        <p:style>
          <a:lnRef idx="2">
            <a:schemeClr val="lt1">
              <a:hueOff val="0"/>
              <a:satOff val="0"/>
              <a:lumOff val="0"/>
              <a:alphaOff val="0"/>
            </a:schemeClr>
          </a:lnRef>
          <a:fillRef idx="1">
            <a:schemeClr val="accent4">
              <a:hueOff val="-1075180"/>
              <a:satOff val="9543"/>
              <a:lumOff val="-3235"/>
              <a:alphaOff val="0"/>
            </a:schemeClr>
          </a:fillRef>
          <a:effectRef idx="0">
            <a:schemeClr val="accent4">
              <a:hueOff val="-1075180"/>
              <a:satOff val="9543"/>
              <a:lumOff val="-3235"/>
              <a:alphaOff val="0"/>
            </a:schemeClr>
          </a:effectRef>
          <a:fontRef idx="minor">
            <a:schemeClr val="lt1"/>
          </a:fontRef>
        </p:style>
      </p:sp>
      <p:sp>
        <p:nvSpPr>
          <p:cNvPr id="31" name="Ellipse 30"/>
          <p:cNvSpPr/>
          <p:nvPr/>
        </p:nvSpPr>
        <p:spPr>
          <a:xfrm>
            <a:off x="5746932" y="1358850"/>
            <a:ext cx="500815" cy="500815"/>
          </a:xfrm>
          <a:prstGeom prst="ellipse">
            <a:avLst/>
          </a:prstGeom>
        </p:spPr>
        <p:style>
          <a:lnRef idx="2">
            <a:schemeClr val="lt1">
              <a:hueOff val="0"/>
              <a:satOff val="0"/>
              <a:lumOff val="0"/>
              <a:alphaOff val="0"/>
            </a:schemeClr>
          </a:lnRef>
          <a:fillRef idx="1">
            <a:schemeClr val="accent4">
              <a:hueOff val="-2150360"/>
              <a:satOff val="19087"/>
              <a:lumOff val="-6471"/>
              <a:alphaOff val="0"/>
            </a:schemeClr>
          </a:fillRef>
          <a:effectRef idx="0">
            <a:schemeClr val="accent4">
              <a:hueOff val="-2150360"/>
              <a:satOff val="19087"/>
              <a:lumOff val="-6471"/>
              <a:alphaOff val="0"/>
            </a:schemeClr>
          </a:effectRef>
          <a:fontRef idx="minor">
            <a:schemeClr val="lt1"/>
          </a:fontRef>
        </p:style>
      </p:sp>
      <p:sp>
        <p:nvSpPr>
          <p:cNvPr id="32" name="Ellipse 31"/>
          <p:cNvSpPr/>
          <p:nvPr/>
        </p:nvSpPr>
        <p:spPr>
          <a:xfrm>
            <a:off x="704063" y="3440926"/>
            <a:ext cx="200326" cy="200327"/>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500" fill="hold"/>
                                        <p:tgtEl>
                                          <p:spTgt spid="31"/>
                                        </p:tgtEl>
                                        <p:attrNameLst>
                                          <p:attrName>ppt_w</p:attrName>
                                        </p:attrNameLst>
                                      </p:cBhvr>
                                      <p:tavLst>
                                        <p:tav tm="0">
                                          <p:val>
                                            <p:fltVal val="0"/>
                                          </p:val>
                                        </p:tav>
                                        <p:tav tm="100000">
                                          <p:val>
                                            <p:strVal val="#ppt_w"/>
                                          </p:val>
                                        </p:tav>
                                      </p:tavLst>
                                    </p:anim>
                                    <p:anim calcmode="lin" valueType="num">
                                      <p:cBhvr>
                                        <p:cTn id="31" dur="500" fill="hold"/>
                                        <p:tgtEl>
                                          <p:spTgt spid="31"/>
                                        </p:tgtEl>
                                        <p:attrNameLst>
                                          <p:attrName>ppt_h</p:attrName>
                                        </p:attrNameLst>
                                      </p:cBhvr>
                                      <p:tavLst>
                                        <p:tav tm="0">
                                          <p:val>
                                            <p:fltVal val="0"/>
                                          </p:val>
                                        </p:tav>
                                        <p:tav tm="100000">
                                          <p:val>
                                            <p:strVal val="#ppt_h"/>
                                          </p:val>
                                        </p:tav>
                                      </p:tavLst>
                                    </p:anim>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wipe(down)">
                                      <p:cBhvr>
                                        <p:cTn id="37" dur="580">
                                          <p:stCondLst>
                                            <p:cond delay="0"/>
                                          </p:stCondLst>
                                        </p:cTn>
                                        <p:tgtEl>
                                          <p:spTgt spid="29"/>
                                        </p:tgtEl>
                                      </p:cBhvr>
                                    </p:animEffect>
                                    <p:anim calcmode="lin" valueType="num">
                                      <p:cBhvr>
                                        <p:cTn id="3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43" dur="26">
                                          <p:stCondLst>
                                            <p:cond delay="650"/>
                                          </p:stCondLst>
                                        </p:cTn>
                                        <p:tgtEl>
                                          <p:spTgt spid="29"/>
                                        </p:tgtEl>
                                      </p:cBhvr>
                                      <p:to x="100000" y="60000"/>
                                    </p:animScale>
                                    <p:animScale>
                                      <p:cBhvr>
                                        <p:cTn id="44" dur="166" decel="50000">
                                          <p:stCondLst>
                                            <p:cond delay="676"/>
                                          </p:stCondLst>
                                        </p:cTn>
                                        <p:tgtEl>
                                          <p:spTgt spid="29"/>
                                        </p:tgtEl>
                                      </p:cBhvr>
                                      <p:to x="100000" y="100000"/>
                                    </p:animScale>
                                    <p:animScale>
                                      <p:cBhvr>
                                        <p:cTn id="45" dur="26">
                                          <p:stCondLst>
                                            <p:cond delay="1312"/>
                                          </p:stCondLst>
                                        </p:cTn>
                                        <p:tgtEl>
                                          <p:spTgt spid="29"/>
                                        </p:tgtEl>
                                      </p:cBhvr>
                                      <p:to x="100000" y="80000"/>
                                    </p:animScale>
                                    <p:animScale>
                                      <p:cBhvr>
                                        <p:cTn id="46" dur="166" decel="50000">
                                          <p:stCondLst>
                                            <p:cond delay="1338"/>
                                          </p:stCondLst>
                                        </p:cTn>
                                        <p:tgtEl>
                                          <p:spTgt spid="29"/>
                                        </p:tgtEl>
                                      </p:cBhvr>
                                      <p:to x="100000" y="100000"/>
                                    </p:animScale>
                                    <p:animScale>
                                      <p:cBhvr>
                                        <p:cTn id="47" dur="26">
                                          <p:stCondLst>
                                            <p:cond delay="1642"/>
                                          </p:stCondLst>
                                        </p:cTn>
                                        <p:tgtEl>
                                          <p:spTgt spid="29"/>
                                        </p:tgtEl>
                                      </p:cBhvr>
                                      <p:to x="100000" y="90000"/>
                                    </p:animScale>
                                    <p:animScale>
                                      <p:cBhvr>
                                        <p:cTn id="48" dur="166" decel="50000">
                                          <p:stCondLst>
                                            <p:cond delay="1668"/>
                                          </p:stCondLst>
                                        </p:cTn>
                                        <p:tgtEl>
                                          <p:spTgt spid="29"/>
                                        </p:tgtEl>
                                      </p:cBhvr>
                                      <p:to x="100000" y="100000"/>
                                    </p:animScale>
                                    <p:animScale>
                                      <p:cBhvr>
                                        <p:cTn id="49" dur="26">
                                          <p:stCondLst>
                                            <p:cond delay="1808"/>
                                          </p:stCondLst>
                                        </p:cTn>
                                        <p:tgtEl>
                                          <p:spTgt spid="29"/>
                                        </p:tgtEl>
                                      </p:cBhvr>
                                      <p:to x="100000" y="95000"/>
                                    </p:animScale>
                                    <p:animScale>
                                      <p:cBhvr>
                                        <p:cTn id="50"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99088"/>
        </a:solidFill>
        <a:effectLst/>
      </p:bgPr>
    </p:bg>
    <p:spTree>
      <p:nvGrpSpPr>
        <p:cNvPr id="1" name="Shape 133"/>
        <p:cNvGrpSpPr/>
        <p:nvPr/>
      </p:nvGrpSpPr>
      <p:grpSpPr>
        <a:xfrm>
          <a:off x="0" y="0"/>
          <a:ext cx="0" cy="0"/>
          <a:chOff x="0" y="0"/>
          <a:chExt cx="0" cy="0"/>
        </a:xfrm>
      </p:grpSpPr>
      <p:sp>
        <p:nvSpPr>
          <p:cNvPr id="138" name="Google Shape;138;p20"/>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pic>
        <p:nvPicPr>
          <p:cNvPr id="142" name="Google Shape;142;p20"/>
          <p:cNvPicPr preferRelativeResize="0"/>
          <p:nvPr/>
        </p:nvPicPr>
        <p:blipFill>
          <a:blip r:embed="rId3">
            <a:alphaModFix/>
          </a:blip>
          <a:stretch>
            <a:fillRect/>
          </a:stretch>
        </p:blipFill>
        <p:spPr>
          <a:xfrm>
            <a:off x="0" y="0"/>
            <a:ext cx="2012900" cy="450125"/>
          </a:xfrm>
          <a:prstGeom prst="rect">
            <a:avLst/>
          </a:prstGeom>
          <a:noFill/>
          <a:ln>
            <a:noFill/>
          </a:ln>
        </p:spPr>
      </p:pic>
      <p:pic>
        <p:nvPicPr>
          <p:cNvPr id="143" name="Google Shape;143;p20"/>
          <p:cNvPicPr preferRelativeResize="0"/>
          <p:nvPr/>
        </p:nvPicPr>
        <p:blipFill>
          <a:blip r:embed="rId4">
            <a:alphaModFix/>
          </a:blip>
          <a:stretch>
            <a:fillRect/>
          </a:stretch>
        </p:blipFill>
        <p:spPr>
          <a:xfrm>
            <a:off x="8151350" y="0"/>
            <a:ext cx="992650" cy="1358850"/>
          </a:xfrm>
          <a:prstGeom prst="rect">
            <a:avLst/>
          </a:prstGeom>
          <a:noFill/>
          <a:ln>
            <a:noFill/>
          </a:ln>
        </p:spPr>
      </p:pic>
      <p:sp>
        <p:nvSpPr>
          <p:cNvPr id="19" name="Titre 1"/>
          <p:cNvSpPr>
            <a:spLocks noGrp="1"/>
          </p:cNvSpPr>
          <p:nvPr>
            <p:ph type="title"/>
          </p:nvPr>
        </p:nvSpPr>
        <p:spPr>
          <a:xfrm>
            <a:off x="1006450" y="450125"/>
            <a:ext cx="7024687" cy="385663"/>
          </a:xfrm>
        </p:spPr>
        <p:txBody>
          <a:bodyPr>
            <a:normAutofit fontScale="90000"/>
          </a:bodyPr>
          <a:lstStyle/>
          <a:p>
            <a:pPr algn="ctr"/>
            <a:r>
              <a:rPr lang="fr-FR" sz="3600" b="1" dirty="0">
                <a:solidFill>
                  <a:srgbClr val="FDB714"/>
                </a:solidFill>
                <a:effectLst>
                  <a:outerShdw blurRad="38100" dist="38100" dir="2700000" algn="tl">
                    <a:srgbClr val="000000">
                      <a:alpha val="43137"/>
                    </a:srgbClr>
                  </a:outerShdw>
                </a:effectLst>
                <a:latin typeface="Lato" panose="020B0604020202020204" charset="0"/>
              </a:rPr>
              <a:t>Les risques pour la victime</a:t>
            </a:r>
          </a:p>
        </p:txBody>
      </p:sp>
      <p:sp>
        <p:nvSpPr>
          <p:cNvPr id="20" name="Forme 19"/>
          <p:cNvSpPr/>
          <p:nvPr/>
        </p:nvSpPr>
        <p:spPr>
          <a:xfrm>
            <a:off x="446495" y="123710"/>
            <a:ext cx="7704855" cy="4815535"/>
          </a:xfrm>
          <a:prstGeom prst="swooshArrow">
            <a:avLst>
              <a:gd name="adj1" fmla="val 25000"/>
              <a:gd name="adj2" fmla="val 25000"/>
            </a:avLst>
          </a:pr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sp>
      <p:sp>
        <p:nvSpPr>
          <p:cNvPr id="21" name="Ellipse 20"/>
          <p:cNvSpPr/>
          <p:nvPr/>
        </p:nvSpPr>
        <p:spPr>
          <a:xfrm>
            <a:off x="5554527" y="1108442"/>
            <a:ext cx="500815" cy="500815"/>
          </a:xfrm>
          <a:prstGeom prst="ellipse">
            <a:avLst/>
          </a:prstGeom>
        </p:spPr>
        <p:style>
          <a:lnRef idx="2">
            <a:schemeClr val="lt1">
              <a:hueOff val="0"/>
              <a:satOff val="0"/>
              <a:lumOff val="0"/>
              <a:alphaOff val="0"/>
            </a:schemeClr>
          </a:lnRef>
          <a:fillRef idx="1">
            <a:schemeClr val="accent4">
              <a:hueOff val="-2150360"/>
              <a:satOff val="19087"/>
              <a:lumOff val="-6471"/>
              <a:alphaOff val="0"/>
            </a:schemeClr>
          </a:fillRef>
          <a:effectRef idx="0">
            <a:schemeClr val="accent4">
              <a:hueOff val="-2150360"/>
              <a:satOff val="19087"/>
              <a:lumOff val="-6471"/>
              <a:alphaOff val="0"/>
            </a:schemeClr>
          </a:effectRef>
          <a:fontRef idx="minor">
            <a:schemeClr val="lt1"/>
          </a:fontRef>
        </p:style>
      </p:sp>
      <p:sp>
        <p:nvSpPr>
          <p:cNvPr id="23" name="Ellipse 22"/>
          <p:cNvSpPr/>
          <p:nvPr/>
        </p:nvSpPr>
        <p:spPr>
          <a:xfrm>
            <a:off x="906287" y="4120535"/>
            <a:ext cx="200326" cy="200327"/>
          </a:xfrm>
          <a:prstGeom prst="ellipse">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Rectangle 8"/>
          <p:cNvSpPr/>
          <p:nvPr/>
        </p:nvSpPr>
        <p:spPr>
          <a:xfrm>
            <a:off x="1117701" y="3804616"/>
            <a:ext cx="2286000" cy="1403461"/>
          </a:xfrm>
          <a:prstGeom prst="rect">
            <a:avLst/>
          </a:prstGeom>
        </p:spPr>
        <p:txBody>
          <a:bodyPr wrap="square">
            <a:spAutoFit/>
          </a:bodyPr>
          <a:lstStyle/>
          <a:p>
            <a:pPr defTabSz="622300" fontAlgn="base">
              <a:lnSpc>
                <a:spcPct val="90000"/>
              </a:lnSpc>
              <a:spcBef>
                <a:spcPct val="0"/>
              </a:spcBef>
              <a:spcAft>
                <a:spcPct val="35000"/>
              </a:spcAft>
            </a:pPr>
            <a:r>
              <a:rPr lang="fr-FR" sz="2000" b="1" dirty="0">
                <a:solidFill>
                  <a:srgbClr val="FDB714"/>
                </a:solidFill>
                <a:latin typeface="Lato" panose="020B0604020202020204" charset="0"/>
              </a:rPr>
              <a:t>A court terme:</a:t>
            </a:r>
          </a:p>
          <a:p>
            <a:pPr defTabSz="622300" fontAlgn="base">
              <a:lnSpc>
                <a:spcPct val="90000"/>
              </a:lnSpc>
              <a:spcBef>
                <a:spcPct val="0"/>
              </a:spcBef>
              <a:spcAft>
                <a:spcPct val="35000"/>
              </a:spcAft>
            </a:pPr>
            <a:r>
              <a:rPr lang="fr-FR" dirty="0">
                <a:solidFill>
                  <a:srgbClr val="FDB714"/>
                </a:solidFill>
                <a:latin typeface="Lato" panose="020B0604020202020204" charset="0"/>
              </a:rPr>
              <a:t>- L’isolement relationnel</a:t>
            </a:r>
          </a:p>
          <a:p>
            <a:pPr defTabSz="622300" fontAlgn="base">
              <a:lnSpc>
                <a:spcPct val="90000"/>
              </a:lnSpc>
              <a:spcBef>
                <a:spcPct val="0"/>
              </a:spcBef>
              <a:spcAft>
                <a:spcPct val="35000"/>
              </a:spcAft>
            </a:pPr>
            <a:r>
              <a:rPr lang="fr-FR" dirty="0">
                <a:solidFill>
                  <a:srgbClr val="FDB714"/>
                </a:solidFill>
                <a:latin typeface="Lato" panose="020B0604020202020204" charset="0"/>
              </a:rPr>
              <a:t>- L’indisponibilité psychique</a:t>
            </a:r>
          </a:p>
          <a:p>
            <a:pPr defTabSz="622300" fontAlgn="base">
              <a:lnSpc>
                <a:spcPct val="90000"/>
              </a:lnSpc>
              <a:spcBef>
                <a:spcPct val="0"/>
              </a:spcBef>
              <a:spcAft>
                <a:spcPct val="35000"/>
              </a:spcAft>
            </a:pPr>
            <a:r>
              <a:rPr lang="fr-FR" dirty="0">
                <a:solidFill>
                  <a:srgbClr val="FDB714"/>
                </a:solidFill>
                <a:latin typeface="Lato" panose="020B0604020202020204" charset="0"/>
              </a:rPr>
              <a:t>- Le sentiment d’abandon</a:t>
            </a:r>
          </a:p>
        </p:txBody>
      </p:sp>
      <p:sp>
        <p:nvSpPr>
          <p:cNvPr id="10" name="Rectangle 9"/>
          <p:cNvSpPr/>
          <p:nvPr/>
        </p:nvSpPr>
        <p:spPr>
          <a:xfrm>
            <a:off x="3115558" y="2695548"/>
            <a:ext cx="3438128" cy="1748171"/>
          </a:xfrm>
          <a:prstGeom prst="rect">
            <a:avLst/>
          </a:prstGeom>
        </p:spPr>
        <p:txBody>
          <a:bodyPr wrap="square">
            <a:spAutoFit/>
          </a:bodyPr>
          <a:lstStyle/>
          <a:p>
            <a:pPr defTabSz="622300" fontAlgn="base">
              <a:lnSpc>
                <a:spcPct val="90000"/>
              </a:lnSpc>
              <a:spcBef>
                <a:spcPct val="0"/>
              </a:spcBef>
              <a:spcAft>
                <a:spcPct val="35000"/>
              </a:spcAft>
            </a:pPr>
            <a:r>
              <a:rPr lang="fr-FR" sz="2000" b="1" dirty="0">
                <a:solidFill>
                  <a:srgbClr val="FDB714"/>
                </a:solidFill>
                <a:latin typeface="Lato" panose="020B0604020202020204" charset="0"/>
              </a:rPr>
              <a:t>A moyen terme:</a:t>
            </a:r>
          </a:p>
          <a:p>
            <a:pPr defTabSz="622300" fontAlgn="base">
              <a:lnSpc>
                <a:spcPct val="90000"/>
              </a:lnSpc>
              <a:spcBef>
                <a:spcPct val="0"/>
              </a:spcBef>
              <a:spcAft>
                <a:spcPct val="35000"/>
              </a:spcAft>
            </a:pPr>
            <a:r>
              <a:rPr lang="fr-FR" dirty="0">
                <a:solidFill>
                  <a:srgbClr val="FDB714"/>
                </a:solidFill>
                <a:latin typeface="Lato" panose="020B0604020202020204" charset="0"/>
              </a:rPr>
              <a:t>- Les troubles </a:t>
            </a:r>
            <a:r>
              <a:rPr lang="fr-FR" dirty="0" err="1">
                <a:solidFill>
                  <a:srgbClr val="FDB714"/>
                </a:solidFill>
                <a:latin typeface="Lato" panose="020B0604020202020204" charset="0"/>
              </a:rPr>
              <a:t>anxio</a:t>
            </a:r>
            <a:r>
              <a:rPr lang="fr-FR" dirty="0">
                <a:solidFill>
                  <a:srgbClr val="FDB714"/>
                </a:solidFill>
                <a:latin typeface="Lato" panose="020B0604020202020204" charset="0"/>
              </a:rPr>
              <a:t>-dépressifs</a:t>
            </a:r>
          </a:p>
          <a:p>
            <a:pPr defTabSz="622300" fontAlgn="base">
              <a:lnSpc>
                <a:spcPct val="90000"/>
              </a:lnSpc>
              <a:spcBef>
                <a:spcPct val="0"/>
              </a:spcBef>
              <a:spcAft>
                <a:spcPct val="35000"/>
              </a:spcAft>
            </a:pPr>
            <a:r>
              <a:rPr lang="fr-FR" dirty="0">
                <a:solidFill>
                  <a:srgbClr val="FDB714"/>
                </a:solidFill>
                <a:latin typeface="Lato" panose="020B0604020202020204" charset="0"/>
              </a:rPr>
              <a:t>- Effets sur la réussite scolaire</a:t>
            </a:r>
          </a:p>
          <a:p>
            <a:pPr defTabSz="622300" fontAlgn="base">
              <a:lnSpc>
                <a:spcPct val="90000"/>
              </a:lnSpc>
              <a:spcBef>
                <a:spcPct val="0"/>
              </a:spcBef>
              <a:spcAft>
                <a:spcPct val="35000"/>
              </a:spcAft>
            </a:pPr>
            <a:r>
              <a:rPr lang="fr-FR" b="1" dirty="0">
                <a:solidFill>
                  <a:srgbClr val="FDB714"/>
                </a:solidFill>
                <a:latin typeface="Lato" panose="020B0604020202020204" charset="0"/>
              </a:rPr>
              <a:t>- </a:t>
            </a:r>
            <a:r>
              <a:rPr lang="fr-FR" dirty="0">
                <a:solidFill>
                  <a:srgbClr val="FDB714"/>
                </a:solidFill>
                <a:latin typeface="Lato" panose="020B0604020202020204" charset="0"/>
              </a:rPr>
              <a:t>Troubles du comportement alimentaire </a:t>
            </a:r>
          </a:p>
          <a:p>
            <a:pPr defTabSz="622300" fontAlgn="base">
              <a:lnSpc>
                <a:spcPct val="90000"/>
              </a:lnSpc>
              <a:spcBef>
                <a:spcPct val="0"/>
              </a:spcBef>
              <a:spcAft>
                <a:spcPct val="35000"/>
              </a:spcAft>
            </a:pPr>
            <a:r>
              <a:rPr lang="fr-FR" dirty="0">
                <a:solidFill>
                  <a:srgbClr val="FDB714"/>
                </a:solidFill>
                <a:latin typeface="Lato" panose="020B0604020202020204" charset="0"/>
              </a:rPr>
              <a:t>- Refus scolaire </a:t>
            </a:r>
          </a:p>
          <a:p>
            <a:pPr defTabSz="622300" fontAlgn="base">
              <a:lnSpc>
                <a:spcPct val="90000"/>
              </a:lnSpc>
              <a:spcBef>
                <a:spcPct val="0"/>
              </a:spcBef>
              <a:spcAft>
                <a:spcPct val="35000"/>
              </a:spcAft>
            </a:pPr>
            <a:r>
              <a:rPr lang="fr-FR" dirty="0">
                <a:solidFill>
                  <a:srgbClr val="FDB714"/>
                </a:solidFill>
                <a:latin typeface="Lato" panose="020B0604020202020204" charset="0"/>
              </a:rPr>
              <a:t>- Passage à l’acte suicidaire</a:t>
            </a:r>
          </a:p>
        </p:txBody>
      </p:sp>
      <p:sp>
        <p:nvSpPr>
          <p:cNvPr id="11" name="Rectangle 10"/>
          <p:cNvSpPr/>
          <p:nvPr/>
        </p:nvSpPr>
        <p:spPr>
          <a:xfrm>
            <a:off x="6055342" y="1609257"/>
            <a:ext cx="3006080" cy="1866665"/>
          </a:xfrm>
          <a:prstGeom prst="rect">
            <a:avLst/>
          </a:prstGeom>
        </p:spPr>
        <p:txBody>
          <a:bodyPr wrap="square">
            <a:spAutoFit/>
          </a:bodyPr>
          <a:lstStyle/>
          <a:p>
            <a:pPr defTabSz="622300" fontAlgn="base">
              <a:lnSpc>
                <a:spcPct val="90000"/>
              </a:lnSpc>
              <a:spcBef>
                <a:spcPct val="0"/>
              </a:spcBef>
              <a:spcAft>
                <a:spcPct val="35000"/>
              </a:spcAft>
            </a:pPr>
            <a:r>
              <a:rPr lang="fr-FR" sz="2000" b="1" dirty="0">
                <a:solidFill>
                  <a:srgbClr val="FDB714"/>
                </a:solidFill>
                <a:latin typeface="Lato" panose="020B0604020202020204" charset="0"/>
              </a:rPr>
              <a:t>A long terme: </a:t>
            </a:r>
          </a:p>
          <a:p>
            <a:pPr defTabSz="622300" fontAlgn="base">
              <a:lnSpc>
                <a:spcPct val="90000"/>
              </a:lnSpc>
              <a:spcBef>
                <a:spcPct val="0"/>
              </a:spcBef>
              <a:spcAft>
                <a:spcPct val="35000"/>
              </a:spcAft>
            </a:pPr>
            <a:r>
              <a:rPr lang="fr-FR" dirty="0">
                <a:solidFill>
                  <a:srgbClr val="FDB714"/>
                </a:solidFill>
                <a:latin typeface="Lato" panose="020B0604020202020204" charset="0"/>
              </a:rPr>
              <a:t>- Conduites addictives ou tentatives de suicide</a:t>
            </a:r>
          </a:p>
          <a:p>
            <a:pPr defTabSz="622300" fontAlgn="base">
              <a:lnSpc>
                <a:spcPct val="90000"/>
              </a:lnSpc>
              <a:spcBef>
                <a:spcPct val="0"/>
              </a:spcBef>
              <a:spcAft>
                <a:spcPct val="35000"/>
              </a:spcAft>
            </a:pPr>
            <a:r>
              <a:rPr lang="fr-FR" dirty="0">
                <a:solidFill>
                  <a:srgbClr val="FDB714"/>
                </a:solidFill>
                <a:latin typeface="Lato" panose="020B0604020202020204" charset="0"/>
              </a:rPr>
              <a:t>- Phobie sociale</a:t>
            </a:r>
          </a:p>
          <a:p>
            <a:pPr defTabSz="622300" fontAlgn="base">
              <a:lnSpc>
                <a:spcPct val="90000"/>
              </a:lnSpc>
              <a:spcBef>
                <a:spcPct val="0"/>
              </a:spcBef>
              <a:spcAft>
                <a:spcPct val="35000"/>
              </a:spcAft>
            </a:pPr>
            <a:r>
              <a:rPr lang="fr-FR" dirty="0">
                <a:solidFill>
                  <a:srgbClr val="FDB714"/>
                </a:solidFill>
                <a:latin typeface="Lato" panose="020B0604020202020204" charset="0"/>
              </a:rPr>
              <a:t>- Risque de transmission à la génération suivante</a:t>
            </a:r>
          </a:p>
          <a:p>
            <a:pPr defTabSz="622300" fontAlgn="base">
              <a:lnSpc>
                <a:spcPct val="90000"/>
              </a:lnSpc>
              <a:spcBef>
                <a:spcPct val="0"/>
              </a:spcBef>
              <a:spcAft>
                <a:spcPct val="35000"/>
              </a:spcAft>
            </a:pPr>
            <a:endParaRPr lang="fr-FR" dirty="0">
              <a:solidFill>
                <a:srgbClr val="FDB714"/>
              </a:solidFill>
              <a:latin typeface="Lato" panose="020B0604020202020204" charset="0"/>
            </a:endParaRPr>
          </a:p>
        </p:txBody>
      </p:sp>
      <p:sp>
        <p:nvSpPr>
          <p:cNvPr id="27" name="Ellipse 26"/>
          <p:cNvSpPr/>
          <p:nvPr/>
        </p:nvSpPr>
        <p:spPr>
          <a:xfrm>
            <a:off x="2662794" y="2361525"/>
            <a:ext cx="362128" cy="362128"/>
          </a:xfrm>
          <a:prstGeom prst="ellipse">
            <a:avLst/>
          </a:prstGeom>
        </p:spPr>
        <p:style>
          <a:lnRef idx="2">
            <a:schemeClr val="lt1">
              <a:hueOff val="0"/>
              <a:satOff val="0"/>
              <a:lumOff val="0"/>
              <a:alphaOff val="0"/>
            </a:schemeClr>
          </a:lnRef>
          <a:fillRef idx="1">
            <a:schemeClr val="accent4">
              <a:hueOff val="-1075180"/>
              <a:satOff val="9543"/>
              <a:lumOff val="-3235"/>
              <a:alphaOff val="0"/>
            </a:schemeClr>
          </a:fillRef>
          <a:effectRef idx="0">
            <a:schemeClr val="accent4">
              <a:hueOff val="-1075180"/>
              <a:satOff val="9543"/>
              <a:lumOff val="-3235"/>
              <a:alphaOff val="0"/>
            </a:schemeClr>
          </a:effectRef>
          <a:fontRef idx="minor">
            <a:schemeClr val="lt1"/>
          </a:fontRef>
        </p:style>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ppt_x</p:attrName>
                                        </p:attrNameLst>
                                      </p:cBhvr>
                                      <p:tavLst>
                                        <p:tav tm="0">
                                          <p:val>
                                            <p:strVal val="#ppt_x"/>
                                          </p:val>
                                        </p:tav>
                                        <p:tav tm="100000">
                                          <p:val>
                                            <p:strVal val="#ppt_x"/>
                                          </p:val>
                                        </p:tav>
                                      </p:tavLst>
                                    </p:anim>
                                    <p:anim calcmode="lin" valueType="num">
                                      <p:cBhvr>
                                        <p:cTn id="2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randombar(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B439"/>
        </a:solidFill>
        <a:effectLst/>
      </p:bgPr>
    </p:bg>
    <p:spTree>
      <p:nvGrpSpPr>
        <p:cNvPr id="1" name="Shape 147"/>
        <p:cNvGrpSpPr/>
        <p:nvPr/>
      </p:nvGrpSpPr>
      <p:grpSpPr>
        <a:xfrm>
          <a:off x="0" y="0"/>
          <a:ext cx="0" cy="0"/>
          <a:chOff x="0" y="0"/>
          <a:chExt cx="0" cy="0"/>
        </a:xfrm>
      </p:grpSpPr>
      <p:sp>
        <p:nvSpPr>
          <p:cNvPr id="150" name="Google Shape;150;p21"/>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pic>
        <p:nvPicPr>
          <p:cNvPr id="151" name="Google Shape;151;p21"/>
          <p:cNvPicPr preferRelativeResize="0"/>
          <p:nvPr/>
        </p:nvPicPr>
        <p:blipFill>
          <a:blip r:embed="rId3">
            <a:alphaModFix/>
          </a:blip>
          <a:stretch>
            <a:fillRect/>
          </a:stretch>
        </p:blipFill>
        <p:spPr>
          <a:xfrm>
            <a:off x="8151350" y="0"/>
            <a:ext cx="992650" cy="1358850"/>
          </a:xfrm>
          <a:prstGeom prst="rect">
            <a:avLst/>
          </a:prstGeom>
          <a:noFill/>
          <a:ln>
            <a:noFill/>
          </a:ln>
        </p:spPr>
      </p:pic>
      <p:pic>
        <p:nvPicPr>
          <p:cNvPr id="152" name="Google Shape;152;p21"/>
          <p:cNvPicPr preferRelativeResize="0"/>
          <p:nvPr/>
        </p:nvPicPr>
        <p:blipFill>
          <a:blip r:embed="rId4">
            <a:alphaModFix/>
          </a:blip>
          <a:stretch>
            <a:fillRect/>
          </a:stretch>
        </p:blipFill>
        <p:spPr>
          <a:xfrm>
            <a:off x="0" y="0"/>
            <a:ext cx="2012900" cy="450125"/>
          </a:xfrm>
          <a:prstGeom prst="rect">
            <a:avLst/>
          </a:prstGeom>
          <a:noFill/>
          <a:ln>
            <a:noFill/>
          </a:ln>
        </p:spPr>
      </p:pic>
      <p:sp>
        <p:nvSpPr>
          <p:cNvPr id="2" name="Rectangle 1"/>
          <p:cNvSpPr/>
          <p:nvPr/>
        </p:nvSpPr>
        <p:spPr>
          <a:xfrm>
            <a:off x="2555776" y="499411"/>
            <a:ext cx="4166525" cy="369332"/>
          </a:xfrm>
          <a:prstGeom prst="rect">
            <a:avLst/>
          </a:prstGeom>
        </p:spPr>
        <p:txBody>
          <a:bodyPr wrap="none">
            <a:spAutoFit/>
          </a:bodyPr>
          <a:lstStyle/>
          <a:p>
            <a:r>
              <a:rPr lang="fr-FR" sz="1800" dirty="0">
                <a:solidFill>
                  <a:srgbClr val="199088"/>
                </a:solidFill>
                <a:latin typeface="Lato" panose="020B0604020202020204" charset="0"/>
              </a:rPr>
              <a:t>Reconnaître le harcèlement, pas facile…</a:t>
            </a:r>
          </a:p>
        </p:txBody>
      </p:sp>
      <p:graphicFrame>
        <p:nvGraphicFramePr>
          <p:cNvPr id="8" name="Diagramme 7"/>
          <p:cNvGraphicFramePr/>
          <p:nvPr>
            <p:extLst>
              <p:ext uri="{D42A27DB-BD31-4B8C-83A1-F6EECF244321}">
                <p14:modId xmlns:p14="http://schemas.microsoft.com/office/powerpoint/2010/main" val="1533617264"/>
              </p:ext>
            </p:extLst>
          </p:nvPr>
        </p:nvGraphicFramePr>
        <p:xfrm>
          <a:off x="438763" y="1059582"/>
          <a:ext cx="8208912" cy="38164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B439"/>
        </a:solidFill>
        <a:effectLst/>
      </p:bgPr>
    </p:bg>
    <p:spTree>
      <p:nvGrpSpPr>
        <p:cNvPr id="1" name="Shape 147"/>
        <p:cNvGrpSpPr/>
        <p:nvPr/>
      </p:nvGrpSpPr>
      <p:grpSpPr>
        <a:xfrm>
          <a:off x="0" y="0"/>
          <a:ext cx="0" cy="0"/>
          <a:chOff x="0" y="0"/>
          <a:chExt cx="0" cy="0"/>
        </a:xfrm>
      </p:grpSpPr>
      <p:sp>
        <p:nvSpPr>
          <p:cNvPr id="150" name="Google Shape;150;p21"/>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9</a:t>
            </a:fld>
            <a:endParaRPr/>
          </a:p>
        </p:txBody>
      </p:sp>
      <p:pic>
        <p:nvPicPr>
          <p:cNvPr id="151" name="Google Shape;151;p21"/>
          <p:cNvPicPr preferRelativeResize="0"/>
          <p:nvPr/>
        </p:nvPicPr>
        <p:blipFill>
          <a:blip r:embed="rId3">
            <a:alphaModFix/>
          </a:blip>
          <a:stretch>
            <a:fillRect/>
          </a:stretch>
        </p:blipFill>
        <p:spPr>
          <a:xfrm>
            <a:off x="8151350" y="0"/>
            <a:ext cx="992650" cy="1358850"/>
          </a:xfrm>
          <a:prstGeom prst="rect">
            <a:avLst/>
          </a:prstGeom>
          <a:noFill/>
          <a:ln>
            <a:noFill/>
          </a:ln>
        </p:spPr>
      </p:pic>
      <p:pic>
        <p:nvPicPr>
          <p:cNvPr id="152" name="Google Shape;152;p21"/>
          <p:cNvPicPr preferRelativeResize="0"/>
          <p:nvPr/>
        </p:nvPicPr>
        <p:blipFill>
          <a:blip r:embed="rId4">
            <a:alphaModFix/>
          </a:blip>
          <a:stretch>
            <a:fillRect/>
          </a:stretch>
        </p:blipFill>
        <p:spPr>
          <a:xfrm>
            <a:off x="0" y="0"/>
            <a:ext cx="2012900" cy="450125"/>
          </a:xfrm>
          <a:prstGeom prst="rect">
            <a:avLst/>
          </a:prstGeom>
          <a:noFill/>
          <a:ln>
            <a:noFill/>
          </a:ln>
        </p:spPr>
      </p:pic>
      <p:sp>
        <p:nvSpPr>
          <p:cNvPr id="2" name="Rectangle 1"/>
          <p:cNvSpPr/>
          <p:nvPr/>
        </p:nvSpPr>
        <p:spPr>
          <a:xfrm>
            <a:off x="2555776" y="499411"/>
            <a:ext cx="5347939" cy="369332"/>
          </a:xfrm>
          <a:prstGeom prst="rect">
            <a:avLst/>
          </a:prstGeom>
        </p:spPr>
        <p:txBody>
          <a:bodyPr wrap="none">
            <a:spAutoFit/>
          </a:bodyPr>
          <a:lstStyle/>
          <a:p>
            <a:r>
              <a:rPr lang="fr-FR" sz="1800" dirty="0" smtClean="0"/>
              <a:t>Quelles </a:t>
            </a:r>
            <a:r>
              <a:rPr lang="fr-FR" sz="1800" dirty="0"/>
              <a:t>clefs pour une meilleure prise en charge</a:t>
            </a:r>
            <a:r>
              <a:rPr lang="fr-FR" sz="1800" dirty="0" smtClean="0">
                <a:solidFill>
                  <a:srgbClr val="199088"/>
                </a:solidFill>
                <a:latin typeface="Lato" panose="020B0604020202020204" charset="0"/>
              </a:rPr>
              <a:t>  ?</a:t>
            </a:r>
            <a:endParaRPr lang="fr-FR" sz="1800" dirty="0">
              <a:solidFill>
                <a:srgbClr val="199088"/>
              </a:solidFill>
              <a:latin typeface="Lato" panose="020B0604020202020204" charset="0"/>
            </a:endParaRPr>
          </a:p>
        </p:txBody>
      </p:sp>
      <p:sp>
        <p:nvSpPr>
          <p:cNvPr id="3" name="Rectangle 2"/>
          <p:cNvSpPr/>
          <p:nvPr/>
        </p:nvSpPr>
        <p:spPr>
          <a:xfrm>
            <a:off x="2012900" y="1771530"/>
            <a:ext cx="4845100" cy="1815882"/>
          </a:xfrm>
          <a:prstGeom prst="rect">
            <a:avLst/>
          </a:prstGeom>
        </p:spPr>
        <p:txBody>
          <a:bodyPr wrap="square">
            <a:spAutoFit/>
          </a:bodyPr>
          <a:lstStyle/>
          <a:p>
            <a:r>
              <a:rPr lang="fr-FR" dirty="0"/>
              <a:t>VIGILANCE, VIGILANCE, </a:t>
            </a:r>
            <a:r>
              <a:rPr lang="fr-FR" dirty="0" smtClean="0"/>
              <a:t>VIGILANCE</a:t>
            </a:r>
          </a:p>
          <a:p>
            <a:endParaRPr lang="fr-FR" dirty="0"/>
          </a:p>
          <a:p>
            <a:endParaRPr lang="fr-FR" dirty="0"/>
          </a:p>
          <a:p>
            <a:r>
              <a:rPr lang="fr-FR" dirty="0"/>
              <a:t>Une prévention formalisée et effective (plan de prévention et protocole de traitement rédigés et communiqués).</a:t>
            </a:r>
          </a:p>
          <a:p>
            <a:r>
              <a:rPr lang="fr-FR" dirty="0"/>
              <a:t>Un traitement rapide qui ne dépend pas de la sémantique utilisée: Harcèlement ou pas harcèlement, la situation doit être prise en charge.</a:t>
            </a:r>
            <a:endParaRPr lang="fr-FR" dirty="0"/>
          </a:p>
        </p:txBody>
      </p:sp>
    </p:spTree>
    <p:extLst>
      <p:ext uri="{BB962C8B-B14F-4D97-AF65-F5344CB8AC3E}">
        <p14:creationId xmlns:p14="http://schemas.microsoft.com/office/powerpoint/2010/main" val="3288667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Eglamou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897</Words>
  <Application>Microsoft Office PowerPoint</Application>
  <PresentationFormat>Affichage à l'écran (16:9)</PresentationFormat>
  <Paragraphs>124</Paragraphs>
  <Slides>10</Slides>
  <Notes>9</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10</vt:i4>
      </vt:variant>
    </vt:vector>
  </HeadingPairs>
  <TitlesOfParts>
    <vt:vector size="18" baseType="lpstr">
      <vt:lpstr>Arial</vt:lpstr>
      <vt:lpstr>Lato Hairline</vt:lpstr>
      <vt:lpstr>Lato</vt:lpstr>
      <vt:lpstr>Quicksand</vt:lpstr>
      <vt:lpstr>Lato Light</vt:lpstr>
      <vt:lpstr>Wingdings 3</vt:lpstr>
      <vt:lpstr>Raleway</vt:lpstr>
      <vt:lpstr>Eglamour template</vt:lpstr>
      <vt:lpstr>PARCOURS  FAIRE FACE AU HARCELEMENT</vt:lpstr>
      <vt:lpstr>Pourquoi s’intéresser au harcèlement ?</vt:lpstr>
      <vt:lpstr>Définition </vt:lpstr>
      <vt:lpstr>Présentation PowerPoint</vt:lpstr>
      <vt:lpstr>Présentation PowerPoint</vt:lpstr>
      <vt:lpstr>Les risques pour le harceleur</vt:lpstr>
      <vt:lpstr>Les risques pour la victime</vt:lpstr>
      <vt:lpstr>Présentation PowerPoint</vt:lpstr>
      <vt:lpstr>Présentation PowerPoint</vt:lpstr>
      <vt:lpstr>Quelles clefs pour une meilleure prise en charge?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PARCOURS  FAIRE FACE AU HARCELEMENT</dc:title>
  <dc:creator>Karina Jegout</dc:creator>
  <cp:lastModifiedBy>Karina Jegout</cp:lastModifiedBy>
  <cp:revision>10</cp:revision>
  <dcterms:modified xsi:type="dcterms:W3CDTF">2019-01-23T09:37:53Z</dcterms:modified>
</cp:coreProperties>
</file>