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 Hairline" panose="020B0604020202020204" charset="0"/>
      <p:regular r:id="rId10"/>
      <p:bold r:id="rId11"/>
      <p:italic r:id="rId12"/>
      <p:boldItalic r:id="rId13"/>
    </p:embeddedFont>
    <p:embeddedFont>
      <p:font typeface="Quicksand" panose="020B0604020202020204" charset="0"/>
      <p:regular r:id="rId14"/>
    </p:embeddedFont>
    <p:embeddedFont>
      <p:font typeface="Lato" panose="020B0604020202020204" charset="0"/>
      <p:regular r:id="rId15"/>
      <p:bold r:id="rId16"/>
    </p:embeddedFont>
    <p:embeddedFont>
      <p:font typeface="Lato Light" panose="020B0604020202020204" charset="0"/>
      <p:regular r:id="rId17"/>
      <p:bold r:id="rId18"/>
      <p:italic r:id="rId19"/>
      <p:boldItalic r:id="rId20"/>
    </p:embeddedFont>
    <p:embeddedFont>
      <p:font typeface="Raleway" panose="020B0003030101060003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71FF020F-C76D-434D-A989-93DC4B5693A8}">
          <p14:sldIdLst>
            <p14:sldId id="256"/>
            <p14:sldId id="263"/>
            <p14:sldId id="257"/>
            <p14:sldId id="258"/>
            <p14:sldId id="260"/>
            <p14:sldId id="261"/>
            <p14:sldId id="262"/>
          </p14:sldIdLst>
        </p14:section>
        <p14:section name="Section sans titre" id="{40E4205D-DAE7-4A3D-BB3F-40FC2C2FBF8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088"/>
    <a:srgbClr val="FD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E4F1839-1BB7-4B3E-B8BA-8305FEF71ADB}">
  <a:tblStyle styleId="{DE4F1839-1BB7-4B3E-B8BA-8305FEF71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CBA71-3A8F-4131-B499-68D8794C02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7558FD-AAFF-4932-97AB-5D9DDEDA079C}">
      <dgm:prSet phldrT="[Texte]" custT="1"/>
      <dgm:spPr>
        <a:solidFill>
          <a:srgbClr val="199088"/>
        </a:solidFill>
      </dgm:spPr>
      <dgm:t>
        <a:bodyPr/>
        <a:lstStyle/>
        <a:p>
          <a:r>
            <a:rPr lang="fr-FR" sz="3200" dirty="0" smtClean="0">
              <a:latin typeface="Lato" panose="020B0604020202020204" charset="0"/>
            </a:rPr>
            <a:t>Primaire</a:t>
          </a:r>
          <a:endParaRPr lang="fr-FR" sz="3200" dirty="0">
            <a:latin typeface="Lato" panose="020B0604020202020204" charset="0"/>
          </a:endParaRPr>
        </a:p>
      </dgm:t>
    </dgm:pt>
    <dgm:pt modelId="{05ED29AA-801C-4473-AC54-F0CEC88AD484}" type="parTrans" cxnId="{BCE0407A-EF19-44DA-BE5F-95C2A21ED9E8}">
      <dgm:prSet/>
      <dgm:spPr/>
      <dgm:t>
        <a:bodyPr/>
        <a:lstStyle/>
        <a:p>
          <a:endParaRPr lang="fr-FR"/>
        </a:p>
      </dgm:t>
    </dgm:pt>
    <dgm:pt modelId="{ACC3408A-ABEB-420C-9C2B-4ED6E709A25A}" type="sibTrans" cxnId="{BCE0407A-EF19-44DA-BE5F-95C2A21ED9E8}">
      <dgm:prSet/>
      <dgm:spPr/>
      <dgm:t>
        <a:bodyPr/>
        <a:lstStyle/>
        <a:p>
          <a:endParaRPr lang="fr-FR"/>
        </a:p>
      </dgm:t>
    </dgm:pt>
    <dgm:pt modelId="{F715298F-525C-4C63-8571-31A6DD406229}">
      <dgm:prSet phldrT="[Texte]"/>
      <dgm:spPr/>
      <dgm:t>
        <a:bodyPr/>
        <a:lstStyle/>
        <a:p>
          <a:r>
            <a:rPr lang="fr-FR" altLang="fr-FR" b="0" dirty="0" smtClean="0">
              <a:solidFill>
                <a:srgbClr val="199088"/>
              </a:solidFill>
              <a:latin typeface="Lato" panose="020B0604020202020204" charset="0"/>
            </a:rPr>
            <a:t>11,7% des enfants sont victimes de harcèlement.</a:t>
          </a:r>
          <a:endParaRPr lang="fr-FR" dirty="0">
            <a:solidFill>
              <a:srgbClr val="199088"/>
            </a:solidFill>
            <a:latin typeface="Lato" panose="020B0604020202020204" charset="0"/>
          </a:endParaRPr>
        </a:p>
      </dgm:t>
    </dgm:pt>
    <dgm:pt modelId="{D3F4022A-472E-4A0C-AF36-F1FA3139C767}" type="parTrans" cxnId="{7969161F-A8B1-4691-8AC0-A3B9406E8072}">
      <dgm:prSet/>
      <dgm:spPr/>
      <dgm:t>
        <a:bodyPr/>
        <a:lstStyle/>
        <a:p>
          <a:endParaRPr lang="fr-FR"/>
        </a:p>
      </dgm:t>
    </dgm:pt>
    <dgm:pt modelId="{04E277BA-7009-4986-A411-06CB55B9C9D3}" type="sibTrans" cxnId="{7969161F-A8B1-4691-8AC0-A3B9406E8072}">
      <dgm:prSet/>
      <dgm:spPr/>
      <dgm:t>
        <a:bodyPr/>
        <a:lstStyle/>
        <a:p>
          <a:endParaRPr lang="fr-FR"/>
        </a:p>
      </dgm:t>
    </dgm:pt>
    <dgm:pt modelId="{657EB4DF-9B6C-424E-9D26-872082061C0B}">
      <dgm:prSet phldrT="[Texte]" custT="1"/>
      <dgm:spPr>
        <a:solidFill>
          <a:srgbClr val="199088"/>
        </a:solidFill>
      </dgm:spPr>
      <dgm:t>
        <a:bodyPr/>
        <a:lstStyle/>
        <a:p>
          <a:r>
            <a:rPr lang="fr-FR" sz="3200" dirty="0" smtClean="0">
              <a:latin typeface="Lato" panose="020B0604020202020204" charset="0"/>
            </a:rPr>
            <a:t>Collège</a:t>
          </a:r>
          <a:endParaRPr lang="fr-FR" sz="3200" dirty="0">
            <a:latin typeface="Lato" panose="020B0604020202020204" charset="0"/>
          </a:endParaRPr>
        </a:p>
      </dgm:t>
    </dgm:pt>
    <dgm:pt modelId="{8178BC6E-D8F6-49A6-A7D8-BA3A09B95CC3}" type="parTrans" cxnId="{8457DCE8-2512-4D2A-A12A-AAC7200F266C}">
      <dgm:prSet/>
      <dgm:spPr/>
      <dgm:t>
        <a:bodyPr/>
        <a:lstStyle/>
        <a:p>
          <a:endParaRPr lang="fr-FR"/>
        </a:p>
      </dgm:t>
    </dgm:pt>
    <dgm:pt modelId="{7B08A435-734E-4CF1-8317-ED11E89B2F79}" type="sibTrans" cxnId="{8457DCE8-2512-4D2A-A12A-AAC7200F266C}">
      <dgm:prSet/>
      <dgm:spPr/>
      <dgm:t>
        <a:bodyPr/>
        <a:lstStyle/>
        <a:p>
          <a:endParaRPr lang="fr-FR"/>
        </a:p>
      </dgm:t>
    </dgm:pt>
    <dgm:pt modelId="{D12B5ED0-CCD0-4834-ACAE-4F4AAE093EFE}">
      <dgm:prSet phldrT="[Texte]"/>
      <dgm:spPr/>
      <dgm:t>
        <a:bodyPr/>
        <a:lstStyle/>
        <a:p>
          <a:r>
            <a:rPr lang="fr-FR" altLang="fr-FR" b="0" dirty="0" smtClean="0">
              <a:solidFill>
                <a:srgbClr val="199088"/>
              </a:solidFill>
              <a:latin typeface="Lato" panose="020B0604020202020204" charset="0"/>
            </a:rPr>
            <a:t>10% des collégiens sont victimes de harcèlement.</a:t>
          </a:r>
          <a:endParaRPr lang="fr-FR" dirty="0">
            <a:solidFill>
              <a:srgbClr val="199088"/>
            </a:solidFill>
            <a:latin typeface="Lato" panose="020B0604020202020204" charset="0"/>
          </a:endParaRPr>
        </a:p>
      </dgm:t>
    </dgm:pt>
    <dgm:pt modelId="{2A37FB9A-66EB-4FAE-BBDE-E8E09D826C1C}" type="parTrans" cxnId="{3765F80D-48E0-404B-8F23-E5A5638B5112}">
      <dgm:prSet/>
      <dgm:spPr/>
      <dgm:t>
        <a:bodyPr/>
        <a:lstStyle/>
        <a:p>
          <a:endParaRPr lang="fr-FR"/>
        </a:p>
      </dgm:t>
    </dgm:pt>
    <dgm:pt modelId="{323C3838-715A-48C0-ACE4-59711CD5E042}" type="sibTrans" cxnId="{3765F80D-48E0-404B-8F23-E5A5638B5112}">
      <dgm:prSet/>
      <dgm:spPr/>
      <dgm:t>
        <a:bodyPr/>
        <a:lstStyle/>
        <a:p>
          <a:endParaRPr lang="fr-FR"/>
        </a:p>
      </dgm:t>
    </dgm:pt>
    <dgm:pt modelId="{357EE19C-11ED-447B-AA89-1C2F11EC95D7}">
      <dgm:prSet phldrT="[Texte]" custT="1"/>
      <dgm:spPr>
        <a:solidFill>
          <a:srgbClr val="199088"/>
        </a:solidFill>
      </dgm:spPr>
      <dgm:t>
        <a:bodyPr/>
        <a:lstStyle/>
        <a:p>
          <a:r>
            <a:rPr lang="fr-FR" sz="3200" dirty="0" smtClean="0">
              <a:latin typeface="Lato" panose="020B0604020202020204" charset="0"/>
            </a:rPr>
            <a:t>Lycée</a:t>
          </a:r>
          <a:endParaRPr lang="fr-FR" sz="3200" dirty="0">
            <a:latin typeface="Lato" panose="020B0604020202020204" charset="0"/>
          </a:endParaRPr>
        </a:p>
      </dgm:t>
    </dgm:pt>
    <dgm:pt modelId="{63627714-DE2B-44B3-B69D-173E233FF6E2}" type="parTrans" cxnId="{F0058C76-C1D9-4C6E-9ED7-CB584E546D38}">
      <dgm:prSet/>
      <dgm:spPr/>
      <dgm:t>
        <a:bodyPr/>
        <a:lstStyle/>
        <a:p>
          <a:endParaRPr lang="fr-FR"/>
        </a:p>
      </dgm:t>
    </dgm:pt>
    <dgm:pt modelId="{5396E744-4B33-4FBD-9F1E-BF58C6F567CA}" type="sibTrans" cxnId="{F0058C76-C1D9-4C6E-9ED7-CB584E546D38}">
      <dgm:prSet/>
      <dgm:spPr/>
      <dgm:t>
        <a:bodyPr/>
        <a:lstStyle/>
        <a:p>
          <a:endParaRPr lang="fr-FR"/>
        </a:p>
      </dgm:t>
    </dgm:pt>
    <dgm:pt modelId="{6684209D-2CB8-4BA5-B893-89AA67F6E2BC}">
      <dgm:prSet phldrT="[Texte]"/>
      <dgm:spPr/>
      <dgm:t>
        <a:bodyPr/>
        <a:lstStyle/>
        <a:p>
          <a:r>
            <a:rPr lang="fr-FR" altLang="fr-FR" b="0" dirty="0" smtClean="0">
              <a:solidFill>
                <a:srgbClr val="199088"/>
              </a:solidFill>
              <a:latin typeface="Lato" panose="020B0604020202020204" charset="0"/>
            </a:rPr>
            <a:t>Pas d’enquête de victimation et de climat scolaire jusqu’en 2018</a:t>
          </a:r>
          <a:endParaRPr lang="fr-FR" dirty="0">
            <a:solidFill>
              <a:srgbClr val="199088"/>
            </a:solidFill>
            <a:latin typeface="Lato" panose="020B0604020202020204" charset="0"/>
          </a:endParaRPr>
        </a:p>
      </dgm:t>
    </dgm:pt>
    <dgm:pt modelId="{89B32C6A-3C64-4637-8F2B-4AB72EA688FF}" type="parTrans" cxnId="{AA4C94D9-9C68-49B8-89A7-082AF9B24E1F}">
      <dgm:prSet/>
      <dgm:spPr/>
      <dgm:t>
        <a:bodyPr/>
        <a:lstStyle/>
        <a:p>
          <a:endParaRPr lang="fr-FR"/>
        </a:p>
      </dgm:t>
    </dgm:pt>
    <dgm:pt modelId="{46EA79EB-37B5-4DA3-9A04-22EFCED5D809}" type="sibTrans" cxnId="{AA4C94D9-9C68-49B8-89A7-082AF9B24E1F}">
      <dgm:prSet/>
      <dgm:spPr/>
      <dgm:t>
        <a:bodyPr/>
        <a:lstStyle/>
        <a:p>
          <a:endParaRPr lang="fr-FR"/>
        </a:p>
      </dgm:t>
    </dgm:pt>
    <dgm:pt modelId="{50BE73CD-401D-4FA4-98D1-C1FAC16E0834}">
      <dgm:prSet/>
      <dgm:spPr/>
      <dgm:t>
        <a:bodyPr/>
        <a:lstStyle/>
        <a:p>
          <a:r>
            <a:rPr lang="fr-FR" altLang="fr-FR" b="0" dirty="0" smtClean="0">
              <a:solidFill>
                <a:srgbClr val="199088"/>
              </a:solidFill>
              <a:latin typeface="Lato" panose="020B0604020202020204" charset="0"/>
            </a:rPr>
            <a:t>5% de harcèlement sévère à très sévère</a:t>
          </a:r>
          <a:endParaRPr lang="fr-FR" altLang="fr-FR" b="0" dirty="0">
            <a:solidFill>
              <a:srgbClr val="199088"/>
            </a:solidFill>
            <a:latin typeface="Lato" panose="020B0604020202020204" charset="0"/>
          </a:endParaRPr>
        </a:p>
      </dgm:t>
    </dgm:pt>
    <dgm:pt modelId="{E0C43C5D-57C0-4867-BCC2-DA1AEFB1D63D}" type="parTrans" cxnId="{214018CC-FE57-4D08-B02A-DB539254E757}">
      <dgm:prSet/>
      <dgm:spPr/>
      <dgm:t>
        <a:bodyPr/>
        <a:lstStyle/>
        <a:p>
          <a:endParaRPr lang="fr-FR"/>
        </a:p>
      </dgm:t>
    </dgm:pt>
    <dgm:pt modelId="{AD80FE00-0D65-4306-B8DB-153565982961}" type="sibTrans" cxnId="{214018CC-FE57-4D08-B02A-DB539254E757}">
      <dgm:prSet/>
      <dgm:spPr/>
      <dgm:t>
        <a:bodyPr/>
        <a:lstStyle/>
        <a:p>
          <a:endParaRPr lang="fr-FR"/>
        </a:p>
      </dgm:t>
    </dgm:pt>
    <dgm:pt modelId="{F8C08F2C-FB82-4EFE-9AFE-A7D2CAF9E4A6}">
      <dgm:prSet/>
      <dgm:spPr/>
      <dgm:t>
        <a:bodyPr/>
        <a:lstStyle/>
        <a:p>
          <a:r>
            <a:rPr lang="fr-FR" altLang="fr-FR" b="0" dirty="0" smtClean="0">
              <a:solidFill>
                <a:srgbClr val="199088"/>
              </a:solidFill>
              <a:latin typeface="Lato" panose="020B0604020202020204" charset="0"/>
            </a:rPr>
            <a:t>7% de façon sévère à très sévère</a:t>
          </a:r>
          <a:endParaRPr lang="fr-FR" altLang="fr-FR" b="0" dirty="0">
            <a:solidFill>
              <a:srgbClr val="199088"/>
            </a:solidFill>
            <a:latin typeface="Lato" panose="020B0604020202020204" charset="0"/>
          </a:endParaRPr>
        </a:p>
      </dgm:t>
    </dgm:pt>
    <dgm:pt modelId="{D56726A7-FF90-42EB-89F6-AC415B41F768}" type="parTrans" cxnId="{707964BA-CB16-486B-8A5D-D4AD817AD901}">
      <dgm:prSet/>
      <dgm:spPr/>
      <dgm:t>
        <a:bodyPr/>
        <a:lstStyle/>
        <a:p>
          <a:endParaRPr lang="fr-FR"/>
        </a:p>
      </dgm:t>
    </dgm:pt>
    <dgm:pt modelId="{36C86414-D36F-4716-BFC1-A880C963778E}" type="sibTrans" cxnId="{707964BA-CB16-486B-8A5D-D4AD817AD901}">
      <dgm:prSet/>
      <dgm:spPr/>
      <dgm:t>
        <a:bodyPr/>
        <a:lstStyle/>
        <a:p>
          <a:endParaRPr lang="fr-FR"/>
        </a:p>
      </dgm:t>
    </dgm:pt>
    <dgm:pt modelId="{7D95B8FD-D7F5-4086-AF95-8D0C07BE7F55}" type="pres">
      <dgm:prSet presAssocID="{25ACBA71-3A8F-4131-B499-68D8794C02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6DD8711-D343-4A84-A607-02C847D259E6}" type="pres">
      <dgm:prSet presAssocID="{567558FD-AAFF-4932-97AB-5D9DDEDA079C}" presName="linNode" presStyleCnt="0"/>
      <dgm:spPr/>
    </dgm:pt>
    <dgm:pt modelId="{4D3D5F26-E74B-4984-9EBD-CA581CEC0A9F}" type="pres">
      <dgm:prSet presAssocID="{567558FD-AAFF-4932-97AB-5D9DDEDA079C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BD5934-C0DD-4F63-8601-DC80E8D86782}" type="pres">
      <dgm:prSet presAssocID="{567558FD-AAFF-4932-97AB-5D9DDEDA079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1D38A5-FE51-447E-AA2C-1F7B4B6EB880}" type="pres">
      <dgm:prSet presAssocID="{ACC3408A-ABEB-420C-9C2B-4ED6E709A25A}" presName="sp" presStyleCnt="0"/>
      <dgm:spPr/>
    </dgm:pt>
    <dgm:pt modelId="{B49A43C6-47F3-459B-B332-FCFAE88F2F22}" type="pres">
      <dgm:prSet presAssocID="{657EB4DF-9B6C-424E-9D26-872082061C0B}" presName="linNode" presStyleCnt="0"/>
      <dgm:spPr/>
    </dgm:pt>
    <dgm:pt modelId="{1DDF9B77-F993-4411-BE4B-1974BA8BA654}" type="pres">
      <dgm:prSet presAssocID="{657EB4DF-9B6C-424E-9D26-872082061C0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FC39A4-94F3-4AA9-92BC-447B2D831E45}" type="pres">
      <dgm:prSet presAssocID="{657EB4DF-9B6C-424E-9D26-872082061C0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16D748-7906-497A-B129-6B807D2DC35A}" type="pres">
      <dgm:prSet presAssocID="{7B08A435-734E-4CF1-8317-ED11E89B2F79}" presName="sp" presStyleCnt="0"/>
      <dgm:spPr/>
    </dgm:pt>
    <dgm:pt modelId="{8FBA7250-B729-4F05-8045-62D3E58E0A98}" type="pres">
      <dgm:prSet presAssocID="{357EE19C-11ED-447B-AA89-1C2F11EC95D7}" presName="linNode" presStyleCnt="0"/>
      <dgm:spPr/>
    </dgm:pt>
    <dgm:pt modelId="{3414EA9D-79F3-4F38-A260-7EC4ECFE02C6}" type="pres">
      <dgm:prSet presAssocID="{357EE19C-11ED-447B-AA89-1C2F11EC95D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7181F2-07D6-4D2A-AC16-17885D114D82}" type="pres">
      <dgm:prSet presAssocID="{357EE19C-11ED-447B-AA89-1C2F11EC95D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058C76-C1D9-4C6E-9ED7-CB584E546D38}" srcId="{25ACBA71-3A8F-4131-B499-68D8794C029E}" destId="{357EE19C-11ED-447B-AA89-1C2F11EC95D7}" srcOrd="2" destOrd="0" parTransId="{63627714-DE2B-44B3-B69D-173E233FF6E2}" sibTransId="{5396E744-4B33-4FBD-9F1E-BF58C6F567CA}"/>
    <dgm:cxn modelId="{707964BA-CB16-486B-8A5D-D4AD817AD901}" srcId="{657EB4DF-9B6C-424E-9D26-872082061C0B}" destId="{F8C08F2C-FB82-4EFE-9AFE-A7D2CAF9E4A6}" srcOrd="1" destOrd="0" parTransId="{D56726A7-FF90-42EB-89F6-AC415B41F768}" sibTransId="{36C86414-D36F-4716-BFC1-A880C963778E}"/>
    <dgm:cxn modelId="{01F9AE8C-AFF7-4E01-AEAF-3A045316C927}" type="presOf" srcId="{6684209D-2CB8-4BA5-B893-89AA67F6E2BC}" destId="{7A7181F2-07D6-4D2A-AC16-17885D114D82}" srcOrd="0" destOrd="0" presId="urn:microsoft.com/office/officeart/2005/8/layout/vList5"/>
    <dgm:cxn modelId="{DB1ECBF8-9615-4A04-BD48-D544EDBFF1EB}" type="presOf" srcId="{D12B5ED0-CCD0-4834-ACAE-4F4AAE093EFE}" destId="{47FC39A4-94F3-4AA9-92BC-447B2D831E45}" srcOrd="0" destOrd="0" presId="urn:microsoft.com/office/officeart/2005/8/layout/vList5"/>
    <dgm:cxn modelId="{214018CC-FE57-4D08-B02A-DB539254E757}" srcId="{567558FD-AAFF-4932-97AB-5D9DDEDA079C}" destId="{50BE73CD-401D-4FA4-98D1-C1FAC16E0834}" srcOrd="1" destOrd="0" parTransId="{E0C43C5D-57C0-4867-BCC2-DA1AEFB1D63D}" sibTransId="{AD80FE00-0D65-4306-B8DB-153565982961}"/>
    <dgm:cxn modelId="{AA4C94D9-9C68-49B8-89A7-082AF9B24E1F}" srcId="{357EE19C-11ED-447B-AA89-1C2F11EC95D7}" destId="{6684209D-2CB8-4BA5-B893-89AA67F6E2BC}" srcOrd="0" destOrd="0" parTransId="{89B32C6A-3C64-4637-8F2B-4AB72EA688FF}" sibTransId="{46EA79EB-37B5-4DA3-9A04-22EFCED5D809}"/>
    <dgm:cxn modelId="{8457DCE8-2512-4D2A-A12A-AAC7200F266C}" srcId="{25ACBA71-3A8F-4131-B499-68D8794C029E}" destId="{657EB4DF-9B6C-424E-9D26-872082061C0B}" srcOrd="1" destOrd="0" parTransId="{8178BC6E-D8F6-49A6-A7D8-BA3A09B95CC3}" sibTransId="{7B08A435-734E-4CF1-8317-ED11E89B2F79}"/>
    <dgm:cxn modelId="{BCE0407A-EF19-44DA-BE5F-95C2A21ED9E8}" srcId="{25ACBA71-3A8F-4131-B499-68D8794C029E}" destId="{567558FD-AAFF-4932-97AB-5D9DDEDA079C}" srcOrd="0" destOrd="0" parTransId="{05ED29AA-801C-4473-AC54-F0CEC88AD484}" sibTransId="{ACC3408A-ABEB-420C-9C2B-4ED6E709A25A}"/>
    <dgm:cxn modelId="{6F506BD6-6E9C-475B-AEC6-86B15504FD69}" type="presOf" srcId="{F715298F-525C-4C63-8571-31A6DD406229}" destId="{06BD5934-C0DD-4F63-8601-DC80E8D86782}" srcOrd="0" destOrd="0" presId="urn:microsoft.com/office/officeart/2005/8/layout/vList5"/>
    <dgm:cxn modelId="{D9DEC61F-572E-401A-B4C4-0963E4A0B373}" type="presOf" srcId="{F8C08F2C-FB82-4EFE-9AFE-A7D2CAF9E4A6}" destId="{47FC39A4-94F3-4AA9-92BC-447B2D831E45}" srcOrd="0" destOrd="1" presId="urn:microsoft.com/office/officeart/2005/8/layout/vList5"/>
    <dgm:cxn modelId="{E9657D44-81D6-4547-864F-A1F170847C9C}" type="presOf" srcId="{50BE73CD-401D-4FA4-98D1-C1FAC16E0834}" destId="{06BD5934-C0DD-4F63-8601-DC80E8D86782}" srcOrd="0" destOrd="1" presId="urn:microsoft.com/office/officeart/2005/8/layout/vList5"/>
    <dgm:cxn modelId="{70350075-FF39-41B7-971E-B7F8F40B5151}" type="presOf" srcId="{25ACBA71-3A8F-4131-B499-68D8794C029E}" destId="{7D95B8FD-D7F5-4086-AF95-8D0C07BE7F55}" srcOrd="0" destOrd="0" presId="urn:microsoft.com/office/officeart/2005/8/layout/vList5"/>
    <dgm:cxn modelId="{2E98ADE6-2C2D-4D41-9732-D9AEF0AC97B9}" type="presOf" srcId="{357EE19C-11ED-447B-AA89-1C2F11EC95D7}" destId="{3414EA9D-79F3-4F38-A260-7EC4ECFE02C6}" srcOrd="0" destOrd="0" presId="urn:microsoft.com/office/officeart/2005/8/layout/vList5"/>
    <dgm:cxn modelId="{F237D8FC-FD0B-4AE1-93F3-6F600278CD4F}" type="presOf" srcId="{657EB4DF-9B6C-424E-9D26-872082061C0B}" destId="{1DDF9B77-F993-4411-BE4B-1974BA8BA654}" srcOrd="0" destOrd="0" presId="urn:microsoft.com/office/officeart/2005/8/layout/vList5"/>
    <dgm:cxn modelId="{3765F80D-48E0-404B-8F23-E5A5638B5112}" srcId="{657EB4DF-9B6C-424E-9D26-872082061C0B}" destId="{D12B5ED0-CCD0-4834-ACAE-4F4AAE093EFE}" srcOrd="0" destOrd="0" parTransId="{2A37FB9A-66EB-4FAE-BBDE-E8E09D826C1C}" sibTransId="{323C3838-715A-48C0-ACE4-59711CD5E042}"/>
    <dgm:cxn modelId="{7969161F-A8B1-4691-8AC0-A3B9406E8072}" srcId="{567558FD-AAFF-4932-97AB-5D9DDEDA079C}" destId="{F715298F-525C-4C63-8571-31A6DD406229}" srcOrd="0" destOrd="0" parTransId="{D3F4022A-472E-4A0C-AF36-F1FA3139C767}" sibTransId="{04E277BA-7009-4986-A411-06CB55B9C9D3}"/>
    <dgm:cxn modelId="{40564732-CE95-49DB-9B9C-A99A1C251777}" type="presOf" srcId="{567558FD-AAFF-4932-97AB-5D9DDEDA079C}" destId="{4D3D5F26-E74B-4984-9EBD-CA581CEC0A9F}" srcOrd="0" destOrd="0" presId="urn:microsoft.com/office/officeart/2005/8/layout/vList5"/>
    <dgm:cxn modelId="{F1F73B1E-0823-4D7B-9230-A6EDAB79D673}" type="presParOf" srcId="{7D95B8FD-D7F5-4086-AF95-8D0C07BE7F55}" destId="{C6DD8711-D343-4A84-A607-02C847D259E6}" srcOrd="0" destOrd="0" presId="urn:microsoft.com/office/officeart/2005/8/layout/vList5"/>
    <dgm:cxn modelId="{3B053BD7-4902-47A8-BEA9-7944A7716057}" type="presParOf" srcId="{C6DD8711-D343-4A84-A607-02C847D259E6}" destId="{4D3D5F26-E74B-4984-9EBD-CA581CEC0A9F}" srcOrd="0" destOrd="0" presId="urn:microsoft.com/office/officeart/2005/8/layout/vList5"/>
    <dgm:cxn modelId="{520A1D6F-D376-4966-8FD0-552A977A78DF}" type="presParOf" srcId="{C6DD8711-D343-4A84-A607-02C847D259E6}" destId="{06BD5934-C0DD-4F63-8601-DC80E8D86782}" srcOrd="1" destOrd="0" presId="urn:microsoft.com/office/officeart/2005/8/layout/vList5"/>
    <dgm:cxn modelId="{BB9DC3FA-ADB1-47F6-A092-299364546789}" type="presParOf" srcId="{7D95B8FD-D7F5-4086-AF95-8D0C07BE7F55}" destId="{F21D38A5-FE51-447E-AA2C-1F7B4B6EB880}" srcOrd="1" destOrd="0" presId="urn:microsoft.com/office/officeart/2005/8/layout/vList5"/>
    <dgm:cxn modelId="{AC433581-1704-4D1A-A5EA-BFDA3EB74C08}" type="presParOf" srcId="{7D95B8FD-D7F5-4086-AF95-8D0C07BE7F55}" destId="{B49A43C6-47F3-459B-B332-FCFAE88F2F22}" srcOrd="2" destOrd="0" presId="urn:microsoft.com/office/officeart/2005/8/layout/vList5"/>
    <dgm:cxn modelId="{D9949BCA-2A56-459F-92BD-7D1206EFE462}" type="presParOf" srcId="{B49A43C6-47F3-459B-B332-FCFAE88F2F22}" destId="{1DDF9B77-F993-4411-BE4B-1974BA8BA654}" srcOrd="0" destOrd="0" presId="urn:microsoft.com/office/officeart/2005/8/layout/vList5"/>
    <dgm:cxn modelId="{4BEF99E9-6AD0-4D2A-989A-5A7F8B96C7E2}" type="presParOf" srcId="{B49A43C6-47F3-459B-B332-FCFAE88F2F22}" destId="{47FC39A4-94F3-4AA9-92BC-447B2D831E45}" srcOrd="1" destOrd="0" presId="urn:microsoft.com/office/officeart/2005/8/layout/vList5"/>
    <dgm:cxn modelId="{C02D68C9-2209-4DF4-8E9D-CC50E2E116C2}" type="presParOf" srcId="{7D95B8FD-D7F5-4086-AF95-8D0C07BE7F55}" destId="{CC16D748-7906-497A-B129-6B807D2DC35A}" srcOrd="3" destOrd="0" presId="urn:microsoft.com/office/officeart/2005/8/layout/vList5"/>
    <dgm:cxn modelId="{4AA59184-EE57-447D-8A73-1FBB2B811547}" type="presParOf" srcId="{7D95B8FD-D7F5-4086-AF95-8D0C07BE7F55}" destId="{8FBA7250-B729-4F05-8045-62D3E58E0A98}" srcOrd="4" destOrd="0" presId="urn:microsoft.com/office/officeart/2005/8/layout/vList5"/>
    <dgm:cxn modelId="{6232AF15-D327-4C0A-8716-4ECE734FC659}" type="presParOf" srcId="{8FBA7250-B729-4F05-8045-62D3E58E0A98}" destId="{3414EA9D-79F3-4F38-A260-7EC4ECFE02C6}" srcOrd="0" destOrd="0" presId="urn:microsoft.com/office/officeart/2005/8/layout/vList5"/>
    <dgm:cxn modelId="{B93B85DF-0506-4520-93EC-049222AC0E27}" type="presParOf" srcId="{8FBA7250-B729-4F05-8045-62D3E58E0A98}" destId="{7A7181F2-07D6-4D2A-AC16-17885D114D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D5934-C0DD-4F63-8601-DC80E8D86782}">
      <dsp:nvSpPr>
        <dsp:cNvPr id="0" name=""/>
        <dsp:cNvSpPr/>
      </dsp:nvSpPr>
      <dsp:spPr>
        <a:xfrm rot="5400000">
          <a:off x="4872013" y="-1966701"/>
          <a:ext cx="832508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700" b="0" kern="1200" dirty="0" smtClean="0">
              <a:solidFill>
                <a:srgbClr val="199088"/>
              </a:solidFill>
              <a:latin typeface="Lato" panose="020B0604020202020204" charset="0"/>
            </a:rPr>
            <a:t>11,7% des enfants sont victimes de harcèlement.</a:t>
          </a:r>
          <a:endParaRPr lang="fr-FR" sz="1700" kern="1200" dirty="0">
            <a:solidFill>
              <a:srgbClr val="199088"/>
            </a:solidFill>
            <a:latin typeface="Lato" panose="020B060402020202020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700" b="0" kern="1200" dirty="0" smtClean="0">
              <a:solidFill>
                <a:srgbClr val="199088"/>
              </a:solidFill>
              <a:latin typeface="Lato" panose="020B0604020202020204" charset="0"/>
            </a:rPr>
            <a:t>5% de harcèlement sévère à très sévère</a:t>
          </a:r>
          <a:endParaRPr lang="fr-FR" altLang="fr-FR" sz="1700" b="0" kern="1200" dirty="0">
            <a:solidFill>
              <a:srgbClr val="199088"/>
            </a:solidFill>
            <a:latin typeface="Lato" panose="020B0604020202020204" charset="0"/>
          </a:endParaRPr>
        </a:p>
      </dsp:txBody>
      <dsp:txXfrm rot="-5400000">
        <a:off x="2799671" y="146281"/>
        <a:ext cx="4936552" cy="751228"/>
      </dsp:txXfrm>
    </dsp:sp>
    <dsp:sp modelId="{4D3D5F26-E74B-4984-9EBD-CA581CEC0A9F}">
      <dsp:nvSpPr>
        <dsp:cNvPr id="0" name=""/>
        <dsp:cNvSpPr/>
      </dsp:nvSpPr>
      <dsp:spPr>
        <a:xfrm>
          <a:off x="0" y="5"/>
          <a:ext cx="2799671" cy="1040635"/>
        </a:xfrm>
        <a:prstGeom prst="roundRect">
          <a:avLst/>
        </a:prstGeom>
        <a:solidFill>
          <a:srgbClr val="1990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latin typeface="Lato" panose="020B0604020202020204" charset="0"/>
            </a:rPr>
            <a:t>Primaire</a:t>
          </a:r>
          <a:endParaRPr lang="fr-FR" sz="3200" kern="1200" dirty="0">
            <a:latin typeface="Lato" panose="020B0604020202020204" charset="0"/>
          </a:endParaRPr>
        </a:p>
      </dsp:txBody>
      <dsp:txXfrm>
        <a:off x="50800" y="50805"/>
        <a:ext cx="2698071" cy="939035"/>
      </dsp:txXfrm>
    </dsp:sp>
    <dsp:sp modelId="{47FC39A4-94F3-4AA9-92BC-447B2D831E45}">
      <dsp:nvSpPr>
        <dsp:cNvPr id="0" name=""/>
        <dsp:cNvSpPr/>
      </dsp:nvSpPr>
      <dsp:spPr>
        <a:xfrm rot="5400000">
          <a:off x="4872013" y="-874034"/>
          <a:ext cx="832508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700" b="0" kern="1200" dirty="0" smtClean="0">
              <a:solidFill>
                <a:srgbClr val="199088"/>
              </a:solidFill>
              <a:latin typeface="Lato" panose="020B0604020202020204" charset="0"/>
            </a:rPr>
            <a:t>10% des collégiens sont victimes de harcèlement.</a:t>
          </a:r>
          <a:endParaRPr lang="fr-FR" sz="1700" kern="1200" dirty="0">
            <a:solidFill>
              <a:srgbClr val="199088"/>
            </a:solidFill>
            <a:latin typeface="Lato" panose="020B060402020202020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700" b="0" kern="1200" dirty="0" smtClean="0">
              <a:solidFill>
                <a:srgbClr val="199088"/>
              </a:solidFill>
              <a:latin typeface="Lato" panose="020B0604020202020204" charset="0"/>
            </a:rPr>
            <a:t>7% de façon sévère à très sévère</a:t>
          </a:r>
          <a:endParaRPr lang="fr-FR" altLang="fr-FR" sz="1700" b="0" kern="1200" dirty="0">
            <a:solidFill>
              <a:srgbClr val="199088"/>
            </a:solidFill>
            <a:latin typeface="Lato" panose="020B0604020202020204" charset="0"/>
          </a:endParaRPr>
        </a:p>
      </dsp:txBody>
      <dsp:txXfrm rot="-5400000">
        <a:off x="2799671" y="1238948"/>
        <a:ext cx="4936552" cy="751228"/>
      </dsp:txXfrm>
    </dsp:sp>
    <dsp:sp modelId="{1DDF9B77-F993-4411-BE4B-1974BA8BA654}">
      <dsp:nvSpPr>
        <dsp:cNvPr id="0" name=""/>
        <dsp:cNvSpPr/>
      </dsp:nvSpPr>
      <dsp:spPr>
        <a:xfrm>
          <a:off x="0" y="1094244"/>
          <a:ext cx="2799671" cy="1040635"/>
        </a:xfrm>
        <a:prstGeom prst="roundRect">
          <a:avLst/>
        </a:prstGeom>
        <a:solidFill>
          <a:srgbClr val="1990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latin typeface="Lato" panose="020B0604020202020204" charset="0"/>
            </a:rPr>
            <a:t>Collège</a:t>
          </a:r>
          <a:endParaRPr lang="fr-FR" sz="3200" kern="1200" dirty="0">
            <a:latin typeface="Lato" panose="020B0604020202020204" charset="0"/>
          </a:endParaRPr>
        </a:p>
      </dsp:txBody>
      <dsp:txXfrm>
        <a:off x="50800" y="1145044"/>
        <a:ext cx="2698071" cy="939035"/>
      </dsp:txXfrm>
    </dsp:sp>
    <dsp:sp modelId="{7A7181F2-07D6-4D2A-AC16-17885D114D82}">
      <dsp:nvSpPr>
        <dsp:cNvPr id="0" name=""/>
        <dsp:cNvSpPr/>
      </dsp:nvSpPr>
      <dsp:spPr>
        <a:xfrm rot="5400000">
          <a:off x="4872013" y="218632"/>
          <a:ext cx="832508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700" b="0" kern="1200" dirty="0" smtClean="0">
              <a:solidFill>
                <a:srgbClr val="199088"/>
              </a:solidFill>
              <a:latin typeface="Lato" panose="020B0604020202020204" charset="0"/>
            </a:rPr>
            <a:t>Pas d’enquête de victimation et de climat scolaire jusqu’en 2018</a:t>
          </a:r>
          <a:endParaRPr lang="fr-FR" sz="1700" kern="1200" dirty="0">
            <a:solidFill>
              <a:srgbClr val="199088"/>
            </a:solidFill>
            <a:latin typeface="Lato" panose="020B0604020202020204" charset="0"/>
          </a:endParaRPr>
        </a:p>
      </dsp:txBody>
      <dsp:txXfrm rot="-5400000">
        <a:off x="2799671" y="2331614"/>
        <a:ext cx="4936552" cy="751228"/>
      </dsp:txXfrm>
    </dsp:sp>
    <dsp:sp modelId="{3414EA9D-79F3-4F38-A260-7EC4ECFE02C6}">
      <dsp:nvSpPr>
        <dsp:cNvPr id="0" name=""/>
        <dsp:cNvSpPr/>
      </dsp:nvSpPr>
      <dsp:spPr>
        <a:xfrm>
          <a:off x="0" y="2186911"/>
          <a:ext cx="2799671" cy="1040635"/>
        </a:xfrm>
        <a:prstGeom prst="roundRect">
          <a:avLst/>
        </a:prstGeom>
        <a:solidFill>
          <a:srgbClr val="1990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latin typeface="Lato" panose="020B0604020202020204" charset="0"/>
            </a:rPr>
            <a:t>Lycée</a:t>
          </a:r>
          <a:endParaRPr lang="fr-FR" sz="3200" kern="1200" dirty="0">
            <a:latin typeface="Lato" panose="020B0604020202020204" charset="0"/>
          </a:endParaRPr>
        </a:p>
      </dsp:txBody>
      <dsp:txXfrm>
        <a:off x="50800" y="2237711"/>
        <a:ext cx="2698071" cy="93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00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100" dirty="0" smtClean="0">
                <a:solidFill>
                  <a:srgbClr val="FDB714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MODULE N1M1 </a:t>
            </a:r>
            <a:endParaRPr lang="fr-FR" sz="1100" dirty="0" smtClean="0">
              <a:solidFill>
                <a:srgbClr val="FDB714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sz="1100" dirty="0" smtClean="0">
              <a:solidFill>
                <a:srgbClr val="FDB714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Première parution de Dan </a:t>
            </a:r>
            <a:r>
              <a:rPr lang="fr-FR" dirty="0" err="1" smtClean="0"/>
              <a:t>Olweus</a:t>
            </a:r>
            <a:r>
              <a:rPr lang="fr-FR" dirty="0" smtClean="0"/>
              <a:t> passée inaperçue en France.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Confronté à une première situation du harcèlement, pour laquelle il découvre les effets négatifs de la sanction. 1er documentaire « l’enfer au quotidien » et site.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 2010, voyage en Finlande qui permet de voir que les enseignants peuvent se lancer dans la méthode Pikas.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 2011, orientation du MEN vers la prise en charge et la prévention du 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Si prévention essentielle, il est nécessaire également de s’outiller d’une méthode efficace.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Depuis 2014, formation des pôles ressources </a:t>
            </a:r>
            <a:r>
              <a:rPr lang="fr-FR" dirty="0" err="1" smtClean="0"/>
              <a:t>ds</a:t>
            </a:r>
            <a:r>
              <a:rPr lang="fr-FR" dirty="0" smtClean="0"/>
              <a:t> le 92 avec 84 pôles et 400 personnels formés.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Un site francophone www.preoccupationpartagee.org auquel il est possible de s’inscrire </a:t>
            </a:r>
            <a:r>
              <a:rPr lang="fr-FR" dirty="0" err="1" smtClean="0"/>
              <a:t>qd</a:t>
            </a:r>
            <a:r>
              <a:rPr lang="fr-FR" dirty="0" smtClean="0"/>
              <a:t> on a suivi une formation.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Un film réalisé avec des é sur la Méthode d’intérêts partagés.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La politique national (site + FAL 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Présentation du CESC départemental 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Le rôle dans la mise en place des pôles ressources.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9100" y="3820675"/>
            <a:ext cx="6843300" cy="12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B439"/>
                </a:solidFill>
                <a:latin typeface="Quicksand"/>
                <a:ea typeface="Quicksand"/>
                <a:cs typeface="Quicksand"/>
                <a:sym typeface="Quicksand"/>
              </a:rPr>
              <a:t>PARCOURS </a:t>
            </a:r>
            <a:endParaRPr sz="3600" b="1" dirty="0">
              <a:solidFill>
                <a:srgbClr val="FFB43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B439"/>
                </a:solidFill>
                <a:latin typeface="Quicksand"/>
                <a:ea typeface="Quicksand"/>
                <a:cs typeface="Quicksand"/>
                <a:sym typeface="Quicksand"/>
              </a:rPr>
              <a:t>FAIRE FACE AU HARCELEMENT</a:t>
            </a:r>
            <a:endParaRPr sz="3600" b="1" dirty="0">
              <a:solidFill>
                <a:srgbClr val="FFB43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362" y="2668750"/>
            <a:ext cx="1771413" cy="24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064300" y="0"/>
            <a:ext cx="1079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7F6B"/>
                </a:solidFill>
                <a:latin typeface="Raleway"/>
                <a:ea typeface="Raleway"/>
                <a:cs typeface="Raleway"/>
                <a:sym typeface="Raleway"/>
              </a:rPr>
              <a:t>2018-2020</a:t>
            </a:r>
            <a:endParaRPr>
              <a:solidFill>
                <a:srgbClr val="287F6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491880" y="347400"/>
            <a:ext cx="5529887" cy="208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sz="4000" dirty="0">
                <a:solidFill>
                  <a:srgbClr val="FDB714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S'ENGAGER DANS UN PÔLE </a:t>
            </a:r>
            <a:r>
              <a:rPr lang="fr-FR" sz="4000" dirty="0" smtClean="0">
                <a:solidFill>
                  <a:srgbClr val="FDB714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RESSOURCES</a:t>
            </a: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83518"/>
            <a:ext cx="6912768" cy="1152128"/>
          </a:xfrm>
        </p:spPr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598241" y="1635646"/>
            <a:ext cx="6278015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None/>
              <a:defRPr sz="14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fr-FR" sz="1800" dirty="0" smtClean="0"/>
              <a:t>Consolider ses connaissances sur le cadre national et le cadre académique en matière de plan de prévention de lutte contre les violences et le harcèlement entre pairs en milieu scolaire;</a:t>
            </a:r>
          </a:p>
          <a:p>
            <a:r>
              <a:rPr lang="fr-FR" sz="1800" dirty="0" smtClean="0"/>
              <a:t>Appréhender le protocole de traitement départemental;</a:t>
            </a:r>
          </a:p>
          <a:p>
            <a:r>
              <a:rPr lang="fr-FR" sz="1800" dirty="0" smtClean="0"/>
              <a:t>S’engager en tant que pilote dans le pôle ressources en percevant les enjeux de la méthode PIKAS;</a:t>
            </a:r>
          </a:p>
          <a:p>
            <a:r>
              <a:rPr lang="fr-FR" sz="1800" dirty="0" smtClean="0"/>
              <a:t>Connaître le parcours de formation Faire Face au Harcèlement et sa déclinaison sur les deux années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7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3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 idx="4294967295"/>
          </p:nvPr>
        </p:nvSpPr>
        <p:spPr>
          <a:xfrm>
            <a:off x="1115616" y="578711"/>
            <a:ext cx="7326900" cy="7599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fr-FR" sz="2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Pourquoi s’intéresser au harcèlement ?</a:t>
            </a:r>
            <a:endParaRPr sz="2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4294967295"/>
          </p:nvPr>
        </p:nvSpPr>
        <p:spPr>
          <a:xfrm>
            <a:off x="1752975" y="276385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3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48245"/>
              </p:ext>
            </p:extLst>
          </p:nvPr>
        </p:nvGraphicFramePr>
        <p:xfrm>
          <a:off x="611560" y="1275606"/>
          <a:ext cx="7776864" cy="32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781535" y="63388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0849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80606" y="2260781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DB714"/>
                </a:solidFill>
                <a:latin typeface="Lato" panose="020B0604020202020204" charset="0"/>
              </a:rPr>
              <a:t>#NAH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494"/>
            <a:ext cx="519794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4" y="450125"/>
            <a:ext cx="6392519" cy="469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3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1006450" y="1059582"/>
            <a:ext cx="5869805" cy="2808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 algn="ctr"/>
            <a:r>
              <a:rPr lang="fr-FR" dirty="0">
                <a:solidFill>
                  <a:srgbClr val="199088"/>
                </a:solidFill>
                <a:latin typeface="Lato" panose="020B0604020202020204" charset="0"/>
              </a:rPr>
              <a:t>CAAEE</a:t>
            </a:r>
            <a:br>
              <a:rPr lang="fr-FR" dirty="0">
                <a:solidFill>
                  <a:srgbClr val="199088"/>
                </a:solidFill>
                <a:latin typeface="Lato" panose="020B0604020202020204" charset="0"/>
              </a:rPr>
            </a:br>
            <a:r>
              <a:rPr lang="fr-FR" dirty="0">
                <a:solidFill>
                  <a:srgbClr val="199088"/>
                </a:solidFill>
                <a:latin typeface="Lato" panose="020B0604020202020204" charset="0"/>
              </a:rPr>
              <a:t>Référent académique</a:t>
            </a:r>
            <a:br>
              <a:rPr lang="fr-FR" dirty="0">
                <a:solidFill>
                  <a:srgbClr val="199088"/>
                </a:solidFill>
                <a:latin typeface="Lato" panose="020B0604020202020204" charset="0"/>
              </a:rPr>
            </a:br>
            <a:r>
              <a:rPr lang="fr-FR" dirty="0">
                <a:solidFill>
                  <a:srgbClr val="199088"/>
                </a:solidFill>
                <a:latin typeface="Lato" panose="020B0604020202020204" charset="0"/>
              </a:rPr>
              <a:t>Prévention du harcèlement</a:t>
            </a:r>
            <a:endParaRPr dirty="0">
              <a:solidFill>
                <a:srgbClr val="199088"/>
              </a:solidFill>
              <a:latin typeface="Lato" panose="020B0604020202020204" charset="0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882"/>
            <a:ext cx="6748897" cy="476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202</Words>
  <Application>Microsoft Office PowerPoint</Application>
  <PresentationFormat>Affichage à l'écran (16:9)</PresentationFormat>
  <Paragraphs>38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Lato Hairline</vt:lpstr>
      <vt:lpstr>Quicksand</vt:lpstr>
      <vt:lpstr>Lato</vt:lpstr>
      <vt:lpstr>Lato Light</vt:lpstr>
      <vt:lpstr>Raleway</vt:lpstr>
      <vt:lpstr>Eglamour template</vt:lpstr>
      <vt:lpstr>PARCOURS  FAIRE FACE AU HARCELEMENT</vt:lpstr>
      <vt:lpstr>Objectifs </vt:lpstr>
      <vt:lpstr>Pourquoi s’intéresser au harcèlement ?</vt:lpstr>
      <vt:lpstr>Présentation PowerPoint</vt:lpstr>
      <vt:lpstr>Présentation PowerPoint</vt:lpstr>
      <vt:lpstr>CAAEE Référent académique Prévention du harcèlement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 FAIRE FACE AU HARCELEMENT</dc:title>
  <dc:creator>Karina Jegout</dc:creator>
  <cp:lastModifiedBy>Karina Jegout</cp:lastModifiedBy>
  <cp:revision>17</cp:revision>
  <dcterms:modified xsi:type="dcterms:W3CDTF">2019-01-23T09:28:27Z</dcterms:modified>
</cp:coreProperties>
</file>